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notesMasterIdLst>
    <p:notesMasterId r:id="rId37"/>
  </p:notesMasterIdLst>
  <p:handoutMasterIdLst>
    <p:handoutMasterId r:id="rId38"/>
  </p:handoutMasterIdLst>
  <p:sldIdLst>
    <p:sldId id="2733" r:id="rId2"/>
    <p:sldId id="585" r:id="rId3"/>
    <p:sldId id="276" r:id="rId4"/>
    <p:sldId id="274" r:id="rId5"/>
    <p:sldId id="565" r:id="rId6"/>
    <p:sldId id="564" r:id="rId7"/>
    <p:sldId id="263" r:id="rId8"/>
    <p:sldId id="556" r:id="rId9"/>
    <p:sldId id="300" r:id="rId10"/>
    <p:sldId id="586" r:id="rId11"/>
    <p:sldId id="592" r:id="rId12"/>
    <p:sldId id="568" r:id="rId13"/>
    <p:sldId id="569" r:id="rId14"/>
    <p:sldId id="335" r:id="rId15"/>
    <p:sldId id="333" r:id="rId16"/>
    <p:sldId id="339" r:id="rId17"/>
    <p:sldId id="480" r:id="rId18"/>
    <p:sldId id="266" r:id="rId19"/>
    <p:sldId id="327" r:id="rId20"/>
    <p:sldId id="328" r:id="rId21"/>
    <p:sldId id="326" r:id="rId22"/>
    <p:sldId id="332" r:id="rId23"/>
    <p:sldId id="571" r:id="rId24"/>
    <p:sldId id="334" r:id="rId25"/>
    <p:sldId id="566" r:id="rId26"/>
    <p:sldId id="583" r:id="rId27"/>
    <p:sldId id="2732" r:id="rId28"/>
    <p:sldId id="375" r:id="rId29"/>
    <p:sldId id="376" r:id="rId30"/>
    <p:sldId id="584" r:id="rId31"/>
    <p:sldId id="589" r:id="rId32"/>
    <p:sldId id="537" r:id="rId33"/>
    <p:sldId id="590" r:id="rId34"/>
    <p:sldId id="591" r:id="rId35"/>
    <p:sldId id="588" r:id="rId36"/>
  </p:sldIdLst>
  <p:sldSz cx="9144000" cy="5143500" type="screen16x9"/>
  <p:notesSz cx="68580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80"/>
    <a:srgbClr val="009999"/>
    <a:srgbClr val="FFFF99"/>
    <a:srgbClr val="009900"/>
    <a:srgbClr val="003399"/>
    <a:srgbClr val="99FF66"/>
    <a:srgbClr val="FFFFCC"/>
    <a:srgbClr val="FFCC99"/>
    <a:srgbClr val="FFCC66"/>
    <a:srgbClr val="00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564760-BC7D-4AB3-8826-D4E2966D2912}" v="1" dt="2023-02-20T10:24:01.8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75" autoAdjust="0"/>
    <p:restoredTop sz="90695" autoAdjust="0"/>
  </p:normalViewPr>
  <p:slideViewPr>
    <p:cSldViewPr>
      <p:cViewPr varScale="1">
        <p:scale>
          <a:sx n="167" d="100"/>
          <a:sy n="167" d="100"/>
        </p:scale>
        <p:origin x="324" y="13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n, Pierre Nicolas" userId="67919323-2a9e-407a-ba8f-538e7cd8aff0" providerId="ADAL" clId="{04564760-BC7D-4AB3-8826-D4E2966D2912}"/>
    <pc:docChg chg="custSel modSld">
      <pc:chgData name="Caron, Pierre Nicolas" userId="67919323-2a9e-407a-ba8f-538e7cd8aff0" providerId="ADAL" clId="{04564760-BC7D-4AB3-8826-D4E2966D2912}" dt="2023-02-20T10:24:01.806" v="1"/>
      <pc:docMkLst>
        <pc:docMk/>
      </pc:docMkLst>
      <pc:sldChg chg="addSp delSp modSp mod">
        <pc:chgData name="Caron, Pierre Nicolas" userId="67919323-2a9e-407a-ba8f-538e7cd8aff0" providerId="ADAL" clId="{04564760-BC7D-4AB3-8826-D4E2966D2912}" dt="2023-02-20T10:24:01.806" v="1"/>
        <pc:sldMkLst>
          <pc:docMk/>
          <pc:sldMk cId="3770514644" sldId="591"/>
        </pc:sldMkLst>
        <pc:spChg chg="add 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12" creationId="{2A26F71A-5293-66CE-4ADE-1DA0A14914B0}"/>
          </ac:spMkLst>
        </pc:spChg>
        <pc:spChg chg="add 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13" creationId="{1AC2F61D-9ADF-69B8-6E05-1AF42F53FEE8}"/>
          </ac:spMkLst>
        </pc:spChg>
        <pc:spChg chg="add 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14" creationId="{7ED6E709-CBDC-320F-68E7-F44EC050A565}"/>
          </ac:spMkLst>
        </pc:spChg>
        <pc:spChg chg="add 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15" creationId="{2B33EE56-3B34-E7FB-5386-F45D44B7E681}"/>
          </ac:spMkLst>
        </pc:spChg>
        <pc:spChg chg="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20" creationId="{2CA0F3F8-7973-EAFC-0534-AC1D6F60E003}"/>
          </ac:spMkLst>
        </pc:spChg>
        <pc:spChg chg="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23" creationId="{44BD08A8-FD9A-2B6D-4B07-9D69FB65DE14}"/>
          </ac:spMkLst>
        </pc:spChg>
        <pc:spChg chg="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26" creationId="{8191B18E-A8A6-4673-3778-E98D794710BB}"/>
          </ac:spMkLst>
        </pc:spChg>
        <pc:spChg chg="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47" creationId="{0570F34E-983D-0912-5CA4-6896F73B87E7}"/>
          </ac:spMkLst>
        </pc:spChg>
        <pc:spChg chg="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50" creationId="{F2895294-8434-E59C-3424-001E873387AF}"/>
          </ac:spMkLst>
        </pc:spChg>
        <pc:spChg chg="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53" creationId="{D7C32645-B592-FA0F-ECAB-5E6C8D723E19}"/>
          </ac:spMkLst>
        </pc:spChg>
        <pc:spChg chg="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55" creationId="{8E88C9D5-FBDC-EBC8-0C1F-37B556F6A58B}"/>
          </ac:spMkLst>
        </pc:spChg>
        <pc:spChg chg="mod">
          <ac:chgData name="Caron, Pierre Nicolas" userId="67919323-2a9e-407a-ba8f-538e7cd8aff0" providerId="ADAL" clId="{04564760-BC7D-4AB3-8826-D4E2966D2912}" dt="2023-02-20T10:24:01.806" v="1"/>
          <ac:spMkLst>
            <pc:docMk/>
            <pc:sldMk cId="3770514644" sldId="591"/>
            <ac:spMk id="57" creationId="{B287AB60-63A5-064F-2BFD-10675137FABB}"/>
          </ac:spMkLst>
        </pc:spChg>
        <pc:grpChg chg="add mod">
          <ac:chgData name="Caron, Pierre Nicolas" userId="67919323-2a9e-407a-ba8f-538e7cd8aff0" providerId="ADAL" clId="{04564760-BC7D-4AB3-8826-D4E2966D2912}" dt="2023-02-20T10:24:01.806" v="1"/>
          <ac:grpSpMkLst>
            <pc:docMk/>
            <pc:sldMk cId="3770514644" sldId="591"/>
            <ac:grpSpMk id="8" creationId="{68E20B19-67F0-0A45-97EA-749D16BC0A82}"/>
          </ac:grpSpMkLst>
        </pc:grpChg>
        <pc:grpChg chg="add mod">
          <ac:chgData name="Caron, Pierre Nicolas" userId="67919323-2a9e-407a-ba8f-538e7cd8aff0" providerId="ADAL" clId="{04564760-BC7D-4AB3-8826-D4E2966D2912}" dt="2023-02-20T10:24:01.806" v="1"/>
          <ac:grpSpMkLst>
            <pc:docMk/>
            <pc:sldMk cId="3770514644" sldId="591"/>
            <ac:grpSpMk id="18" creationId="{C77A419F-D050-90C3-7E2D-69EDFED5C3E8}"/>
          </ac:grpSpMkLst>
        </pc:grpChg>
        <pc:grpChg chg="add mod">
          <ac:chgData name="Caron, Pierre Nicolas" userId="67919323-2a9e-407a-ba8f-538e7cd8aff0" providerId="ADAL" clId="{04564760-BC7D-4AB3-8826-D4E2966D2912}" dt="2023-02-20T10:24:01.806" v="1"/>
          <ac:grpSpMkLst>
            <pc:docMk/>
            <pc:sldMk cId="3770514644" sldId="591"/>
            <ac:grpSpMk id="21" creationId="{6CA46D1E-8BFD-A969-13C5-C91CA3B49E9C}"/>
          </ac:grpSpMkLst>
        </pc:grpChg>
        <pc:grpChg chg="add mod">
          <ac:chgData name="Caron, Pierre Nicolas" userId="67919323-2a9e-407a-ba8f-538e7cd8aff0" providerId="ADAL" clId="{04564760-BC7D-4AB3-8826-D4E2966D2912}" dt="2023-02-20T10:24:01.806" v="1"/>
          <ac:grpSpMkLst>
            <pc:docMk/>
            <pc:sldMk cId="3770514644" sldId="591"/>
            <ac:grpSpMk id="24" creationId="{50D9EB9C-9684-C516-85B3-EBC9CCCDE1C6}"/>
          </ac:grpSpMkLst>
        </pc:grpChg>
        <pc:grpChg chg="add mod">
          <ac:chgData name="Caron, Pierre Nicolas" userId="67919323-2a9e-407a-ba8f-538e7cd8aff0" providerId="ADAL" clId="{04564760-BC7D-4AB3-8826-D4E2966D2912}" dt="2023-02-20T10:24:01.806" v="1"/>
          <ac:grpSpMkLst>
            <pc:docMk/>
            <pc:sldMk cId="3770514644" sldId="591"/>
            <ac:grpSpMk id="27" creationId="{1951A07F-4BF2-7134-F9BB-82BA57615A54}"/>
          </ac:grpSpMkLst>
        </pc:grpChg>
        <pc:grpChg chg="del">
          <ac:chgData name="Caron, Pierre Nicolas" userId="67919323-2a9e-407a-ba8f-538e7cd8aff0" providerId="ADAL" clId="{04564760-BC7D-4AB3-8826-D4E2966D2912}" dt="2023-02-20T10:23:59.509" v="0" actId="478"/>
          <ac:grpSpMkLst>
            <pc:docMk/>
            <pc:sldMk cId="3770514644" sldId="591"/>
            <ac:grpSpMk id="29" creationId="{A40025A2-6479-4179-E0E2-36DDECDA5F7A}"/>
          </ac:grpSpMkLst>
        </pc:grpChg>
        <pc:grpChg chg="add mod">
          <ac:chgData name="Caron, Pierre Nicolas" userId="67919323-2a9e-407a-ba8f-538e7cd8aff0" providerId="ADAL" clId="{04564760-BC7D-4AB3-8826-D4E2966D2912}" dt="2023-02-20T10:24:01.806" v="1"/>
          <ac:grpSpMkLst>
            <pc:docMk/>
            <pc:sldMk cId="3770514644" sldId="591"/>
            <ac:grpSpMk id="48" creationId="{D90BB142-A941-5C21-B87E-7CF6ADAD6BC6}"/>
          </ac:grpSpMkLst>
        </pc:grpChg>
        <pc:grpChg chg="add mod">
          <ac:chgData name="Caron, Pierre Nicolas" userId="67919323-2a9e-407a-ba8f-538e7cd8aff0" providerId="ADAL" clId="{04564760-BC7D-4AB3-8826-D4E2966D2912}" dt="2023-02-20T10:24:01.806" v="1"/>
          <ac:grpSpMkLst>
            <pc:docMk/>
            <pc:sldMk cId="3770514644" sldId="591"/>
            <ac:grpSpMk id="51" creationId="{CC25A7D9-4B76-52E5-E697-538DB4FE4071}"/>
          </ac:grpSpMkLst>
        </pc:grpChg>
        <pc:grpChg chg="add mod">
          <ac:chgData name="Caron, Pierre Nicolas" userId="67919323-2a9e-407a-ba8f-538e7cd8aff0" providerId="ADAL" clId="{04564760-BC7D-4AB3-8826-D4E2966D2912}" dt="2023-02-20T10:24:01.806" v="1"/>
          <ac:grpSpMkLst>
            <pc:docMk/>
            <pc:sldMk cId="3770514644" sldId="591"/>
            <ac:grpSpMk id="54" creationId="{B2C1EDA7-46AA-42D6-D20F-6A3EFA496D12}"/>
          </ac:grpSpMkLst>
        </pc:grpChg>
        <pc:picChg chg="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9" creationId="{D8C08E08-2236-0631-5367-0CD5AA339DAE}"/>
          </ac:picMkLst>
        </pc:picChg>
        <pc:picChg chg="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10" creationId="{AAA8AAB5-3E77-1288-C3C6-17CB5F2C8170}"/>
          </ac:picMkLst>
        </pc:picChg>
        <pc:picChg chg="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11" creationId="{E296289E-FBF9-8317-6E8F-9E0708E177D0}"/>
          </ac:picMkLst>
        </pc:picChg>
        <pc:picChg chg="add 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16" creationId="{11517EF5-A2A8-B064-620B-C0E222C90274}"/>
          </ac:picMkLst>
        </pc:picChg>
        <pc:picChg chg="add 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17" creationId="{93BCC5CA-3139-C7FB-04F7-6BE718741767}"/>
          </ac:picMkLst>
        </pc:picChg>
        <pc:picChg chg="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19" creationId="{FA9F352B-9B4E-DB96-BE95-FEE17E2F6DCA}"/>
          </ac:picMkLst>
        </pc:picChg>
        <pc:picChg chg="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22" creationId="{42FC0F7E-B1E2-34B5-D28A-33A6702E461B}"/>
          </ac:picMkLst>
        </pc:picChg>
        <pc:picChg chg="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25" creationId="{8973EEDA-AC96-86A2-AF18-7B118DB7B6EE}"/>
          </ac:picMkLst>
        </pc:picChg>
        <pc:picChg chg="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36" creationId="{54590E38-5AC8-5D61-7185-51BE4807E980}"/>
          </ac:picMkLst>
        </pc:picChg>
        <pc:picChg chg="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49" creationId="{38451FAD-0914-664B-C627-30AB5D66A8C1}"/>
          </ac:picMkLst>
        </pc:picChg>
        <pc:picChg chg="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52" creationId="{742C6EBA-BC47-5BC7-7D2C-3BBB7BC90217}"/>
          </ac:picMkLst>
        </pc:picChg>
        <pc:picChg chg="mod">
          <ac:chgData name="Caron, Pierre Nicolas" userId="67919323-2a9e-407a-ba8f-538e7cd8aff0" providerId="ADAL" clId="{04564760-BC7D-4AB3-8826-D4E2966D2912}" dt="2023-02-20T10:24:01.806" v="1"/>
          <ac:picMkLst>
            <pc:docMk/>
            <pc:sldMk cId="3770514644" sldId="591"/>
            <ac:picMk id="56" creationId="{F941FFDF-B6E9-E0DD-0082-548266709135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F934502-8ACC-40A0-B3AA-8EE045A3A8AA}" type="datetimeFigureOut">
              <a:rPr lang="fr-FR" smtClean="0"/>
              <a:t>20/02/2023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772669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772669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972A4-7C37-4102-93A8-CDD59C4DC418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1565425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7F37F-09B1-4B29-9927-D3D3C0E89B0B}" type="datetimeFigureOut">
              <a:rPr lang="en-US" smtClean="0"/>
              <a:t>2/20/2023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49250" y="692150"/>
            <a:ext cx="6159500" cy="34639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87136"/>
            <a:ext cx="5486400" cy="41562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772669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772669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7F486-80D2-4AA6-B466-E7A54464251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7F486-80D2-4AA6-B466-E7A544642511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0322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480168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737F486-80D2-4AA6-B466-E7A544642511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34761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dirty="0"/>
              <a:t>	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A4050-6412-C74D-BA22-754CBEAE68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0683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1200" dirty="0"/>
          </a:p>
          <a:p>
            <a:pPr marL="0" indent="0">
              <a:buNone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A4050-6412-C74D-BA22-754CBEAE68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561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4150" indent="-184150">
              <a:spcBef>
                <a:spcPts val="225"/>
              </a:spcBef>
              <a:spcAft>
                <a:spcPts val="1000"/>
              </a:spcAft>
              <a:buClr>
                <a:schemeClr val="tx1"/>
              </a:buClr>
              <a:buSzPct val="100000"/>
            </a:pPr>
            <a:endParaRPr lang="en-GB" altLang="en-US" sz="12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FCA4050-6412-C74D-BA22-754CBEAE68B7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444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_titre_Génér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6BAAF4-2CFE-2727-3117-B426313A8957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34192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37350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718513" y="247054"/>
            <a:ext cx="1182600" cy="464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210299" y="3134700"/>
            <a:ext cx="2070900" cy="2008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225449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Génériq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6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ctr" anchorCtr="0"/>
          <a:lstStyle>
            <a:lvl1pPr>
              <a:defRPr sz="285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39B770C-F11E-5651-83B9-6CC86156AF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2866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A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5B33A84C-D706-C891-15EE-633C499096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71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cend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8BDBEC30-E558-1B40-FC34-3341D16EF6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7855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Securité électro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227CA0B4-599B-979D-1A6B-23859CC6B6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0971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1D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6A0F013B-DA24-1740-FEB0-0D0757384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2497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AA72D3C1-D5FF-152B-7131-53D7A3453C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05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Chubb visiON+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58B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B4B4486-3C15-02B2-3941-B1455E2559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8322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7B15-1AED-F9E3-2247-98292581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8831" y="1057276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4148188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lide_titre_securité-electron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D187A5-A816-C2BC-3E4D-9384F2AAC55A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5225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4E760-83DC-F441-8F32-E70A0D4F696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292530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3381D5-90FA-5347-9058-012A42C930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04046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3492211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A9DE1F-13ED-C433-E393-2F16097C70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1014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05B8BF-D966-53F2-E21D-202C5F37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8675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3782-749E-3D18-CEA1-C2F6A02EE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5" y="907496"/>
            <a:ext cx="3886200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83C6E-3407-0FA3-A16D-23C4DCF3A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8675" y="907496"/>
            <a:ext cx="3886201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829C5-6FBE-395E-FD29-2EC280CD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4070-F48D-69A3-7C84-CEA108A8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8279116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37681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1D898-942E-4091-667F-13F1D741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148287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3C02B391-DC18-6F7C-0C3C-D1A8113F3C83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4926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" y="0"/>
            <a:ext cx="8229600" cy="85725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A788137-DCAC-FBC6-092B-AC19B9DF2F8F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6658130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2BA48388-B8D7-93D5-7FB8-B981D32679DB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178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736D8C3-C0BD-B038-8665-07955AD5C9A9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70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35787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08A9FC2-912B-C952-360F-07F827FF0764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70886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Slide_titre_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36B219-B32D-5B00-9540-7E70F7BA16B4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815687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17442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Slide_titre_incend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BBFDE-554D-9696-C2D4-68C9037C6AAA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550407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1057276"/>
            <a:ext cx="8181975" cy="3799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0158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149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 numCol="3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183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enu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2FF3DB1D-13DA-DB40-8A89-C8EAB61D0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99323" y="0"/>
            <a:ext cx="5044678" cy="5143500"/>
          </a:xfrm>
          <a:custGeom>
            <a:avLst/>
            <a:gdLst>
              <a:gd name="connsiteX0" fmla="*/ 1026546 w 6726237"/>
              <a:gd name="connsiteY0" fmla="*/ 0 h 6858000"/>
              <a:gd name="connsiteX1" fmla="*/ 6726237 w 6726237"/>
              <a:gd name="connsiteY1" fmla="*/ 0 h 6858000"/>
              <a:gd name="connsiteX2" fmla="*/ 6726237 w 6726237"/>
              <a:gd name="connsiteY2" fmla="*/ 6858000 h 6858000"/>
              <a:gd name="connsiteX3" fmla="*/ 0 w 6726237"/>
              <a:gd name="connsiteY3" fmla="*/ 6858000 h 6858000"/>
              <a:gd name="connsiteX4" fmla="*/ 0 w 6726237"/>
              <a:gd name="connsiteY4" fmla="*/ 6856667 h 6858000"/>
              <a:gd name="connsiteX5" fmla="*/ 3202517 w 6726237"/>
              <a:gd name="connsiteY5" fmla="*/ 6856667 h 6858000"/>
              <a:gd name="connsiteX6" fmla="*/ 1026546 w 672623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6237" h="6858000">
                <a:moveTo>
                  <a:pt x="1026546" y="0"/>
                </a:moveTo>
                <a:lnTo>
                  <a:pt x="6726237" y="0"/>
                </a:lnTo>
                <a:lnTo>
                  <a:pt x="6726237" y="6858000"/>
                </a:lnTo>
                <a:lnTo>
                  <a:pt x="0" y="6858000"/>
                </a:lnTo>
                <a:lnTo>
                  <a:pt x="0" y="6856667"/>
                </a:lnTo>
                <a:lnTo>
                  <a:pt x="3202517" y="6856667"/>
                </a:lnTo>
                <a:cubicBezTo>
                  <a:pt x="1889153" y="5094986"/>
                  <a:pt x="1132032" y="2771966"/>
                  <a:pt x="1026546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4021931" cy="3135664"/>
          </a:xfrm>
        </p:spPr>
        <p:txBody>
          <a:bodyPr numCol="1" spcCol="180000"/>
          <a:lstStyle>
            <a:lvl3pPr>
              <a:spcBef>
                <a:spcPts val="825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3170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ét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5" y="1275160"/>
            <a:ext cx="2636042" cy="3110573"/>
          </a:xfrm>
        </p:spPr>
        <p:txBody>
          <a:bodyPr/>
          <a:lstStyle>
            <a:lvl1pPr>
              <a:defRPr sz="900"/>
            </a:lvl1pPr>
            <a:lvl2pPr>
              <a:defRPr sz="825"/>
            </a:lvl2pPr>
            <a:lvl3pPr>
              <a:defRPr sz="825"/>
            </a:lvl3pPr>
            <a:lvl4pPr>
              <a:defRPr sz="788"/>
            </a:lvl4pPr>
            <a:lvl5pPr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30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3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1.png"/><Relationship Id="rId37" Type="http://schemas.openxmlformats.org/officeDocument/2006/relationships/image" Target="../media/image6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5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image" Target="../media/image4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45E887-2BA7-B6D2-E61F-6B6B92609E5D}"/>
              </a:ext>
            </a:extLst>
          </p:cNvPr>
          <p:cNvSpPr txBox="1"/>
          <p:nvPr userDrawn="1"/>
        </p:nvSpPr>
        <p:spPr>
          <a:xfrm>
            <a:off x="479959" y="4941431"/>
            <a:ext cx="8181974" cy="9233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marL="0" algn="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©2023 Chubb Fire &amp; Security. All Rights Reserved.</a:t>
            </a:r>
          </a:p>
        </p:txBody>
      </p:sp>
      <p:grpSp>
        <p:nvGrpSpPr>
          <p:cNvPr id="7" name="Gridlines" hidden="1">
            <a:extLst>
              <a:ext uri="{FF2B5EF4-FFF2-40B4-BE49-F238E27FC236}">
                <a16:creationId xmlns:a16="http://schemas.microsoft.com/office/drawing/2014/main" id="{75712DD0-BBF6-2162-FF84-97F053C1BEC2}"/>
              </a:ext>
            </a:extLst>
          </p:cNvPr>
          <p:cNvGrpSpPr/>
          <p:nvPr userDrawn="1"/>
        </p:nvGrpSpPr>
        <p:grpSpPr>
          <a:xfrm>
            <a:off x="0" y="-132457"/>
            <a:ext cx="9144029" cy="84808"/>
            <a:chOff x="-1" y="-176609"/>
            <a:chExt cx="12192039" cy="1130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74935-F24F-DB41-CB84-B5C4F415196D}"/>
                </a:ext>
              </a:extLst>
            </p:cNvPr>
            <p:cNvSpPr/>
            <p:nvPr userDrawn="1"/>
          </p:nvSpPr>
          <p:spPr>
            <a:xfrm flipV="1">
              <a:off x="415781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2A7A23-9066-9A2F-12BA-64219710B808}"/>
                </a:ext>
              </a:extLst>
            </p:cNvPr>
            <p:cNvSpPr/>
            <p:nvPr userDrawn="1"/>
          </p:nvSpPr>
          <p:spPr>
            <a:xfrm flipV="1">
              <a:off x="785423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EC9EA-CC50-93FD-E35C-9039E6BF63FA}"/>
                </a:ext>
              </a:extLst>
            </p:cNvPr>
            <p:cNvSpPr/>
            <p:nvPr userDrawn="1"/>
          </p:nvSpPr>
          <p:spPr>
            <a:xfrm flipV="1">
              <a:off x="323371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5253B-C8B9-B213-0549-C2CABE83767A}"/>
                </a:ext>
              </a:extLst>
            </p:cNvPr>
            <p:cNvSpPr/>
            <p:nvPr userDrawn="1"/>
          </p:nvSpPr>
          <p:spPr>
            <a:xfrm flipV="1">
              <a:off x="230960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53E685-AFB0-3808-02C0-41443FB78C4F}"/>
                </a:ext>
              </a:extLst>
            </p:cNvPr>
            <p:cNvSpPr/>
            <p:nvPr userDrawn="1"/>
          </p:nvSpPr>
          <p:spPr>
            <a:xfrm flipV="1">
              <a:off x="138550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39E96B-AA98-8740-AD85-F44E2A1506CA}"/>
                </a:ext>
              </a:extLst>
            </p:cNvPr>
            <p:cNvSpPr/>
            <p:nvPr userDrawn="1"/>
          </p:nvSpPr>
          <p:spPr>
            <a:xfrm flipV="1">
              <a:off x="-1" y="-174106"/>
              <a:ext cx="6413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35EF18-40B9-9508-592E-825ACDB0B0E2}"/>
                </a:ext>
              </a:extLst>
            </p:cNvPr>
            <p:cNvSpPr/>
            <p:nvPr userDrawn="1"/>
          </p:nvSpPr>
          <p:spPr>
            <a:xfrm flipV="1">
              <a:off x="508191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F907C7-C78D-3E5D-9D4C-B25DC042006E}"/>
                </a:ext>
              </a:extLst>
            </p:cNvPr>
            <p:cNvSpPr/>
            <p:nvPr userDrawn="1"/>
          </p:nvSpPr>
          <p:spPr>
            <a:xfrm flipV="1">
              <a:off x="600602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F38D4F-DEA9-83FD-CC53-E7CDFD726285}"/>
                </a:ext>
              </a:extLst>
            </p:cNvPr>
            <p:cNvSpPr/>
            <p:nvPr userDrawn="1"/>
          </p:nvSpPr>
          <p:spPr>
            <a:xfrm flipV="1">
              <a:off x="693012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AFE754-46E1-3D64-8D7D-FDFADE6C600C}"/>
                </a:ext>
              </a:extLst>
            </p:cNvPr>
            <p:cNvSpPr/>
            <p:nvPr userDrawn="1"/>
          </p:nvSpPr>
          <p:spPr>
            <a:xfrm flipV="1">
              <a:off x="877833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90E372-E36D-0D7B-A3EF-779A78A71F8F}"/>
                </a:ext>
              </a:extLst>
            </p:cNvPr>
            <p:cNvSpPr/>
            <p:nvPr userDrawn="1"/>
          </p:nvSpPr>
          <p:spPr>
            <a:xfrm flipV="1">
              <a:off x="970243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277D9C-E3A1-CA8B-4D2E-2D9B083A5095}"/>
                </a:ext>
              </a:extLst>
            </p:cNvPr>
            <p:cNvSpPr/>
            <p:nvPr userDrawn="1"/>
          </p:nvSpPr>
          <p:spPr>
            <a:xfrm flipV="1">
              <a:off x="1062654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A81F11-1656-D5A3-5479-A9B8032D2617}"/>
                </a:ext>
              </a:extLst>
            </p:cNvPr>
            <p:cNvSpPr/>
            <p:nvPr userDrawn="1"/>
          </p:nvSpPr>
          <p:spPr>
            <a:xfrm flipV="1">
              <a:off x="11550650" y="-176609"/>
              <a:ext cx="641388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668E0AB0-194F-73A3-1EAB-3AA898FC23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3"/>
              </a:ext>
            </a:extLst>
          </a:blip>
          <a:srcRect l="49715" b="39212"/>
          <a:stretch/>
        </p:blipFill>
        <p:spPr>
          <a:xfrm>
            <a:off x="-1" y="3387325"/>
            <a:ext cx="1305425" cy="175617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58F7F-EA99-BFEA-0CFD-2C65294D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725E6-0AD0-F8C2-0848-43E86E252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4" y="1283515"/>
            <a:ext cx="8181974" cy="3127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EB73A-9082-6DB0-F00E-EBEA97D47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3300" y="5191149"/>
            <a:ext cx="2057400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9D62C7ED-EA11-4660-8D83-4EDD8630AB5A}" type="datetime1">
              <a:rPr lang="en-US" smtClean="0"/>
              <a:t>2/20/2023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3420-8F4F-73C2-7C21-BE3DA3136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014" y="5191149"/>
            <a:ext cx="1529689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 b="0" cap="none" spc="38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8068C-F84C-EC00-DD75-0749498A3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A67BE01-0F1C-3000-08D0-5FD554030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5"/>
              </a:ext>
            </a:extLst>
          </a:blip>
          <a:srcRect t="83194" r="28994"/>
          <a:stretch/>
        </p:blipFill>
        <p:spPr>
          <a:xfrm>
            <a:off x="5086669" y="-1878"/>
            <a:ext cx="4057360" cy="106867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D75367-A008-F0C8-86DB-6CE2BEB8367D}"/>
              </a:ext>
            </a:extLst>
          </p:cNvPr>
          <p:cNvCxnSpPr>
            <a:cxnSpLocks/>
          </p:cNvCxnSpPr>
          <p:nvPr userDrawn="1"/>
        </p:nvCxnSpPr>
        <p:spPr>
          <a:xfrm>
            <a:off x="5448925" y="5056903"/>
            <a:ext cx="32140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4">
            <a:extLst>
              <a:ext uri="{FF2B5EF4-FFF2-40B4-BE49-F238E27FC236}">
                <a16:creationId xmlns:a16="http://schemas.microsoft.com/office/drawing/2014/main" id="{F42B04C5-B2EE-D69E-C376-8FEC1F6F9122}"/>
              </a:ext>
            </a:extLst>
          </p:cNvPr>
          <p:cNvPicPr>
            <a:picLocks noChangeAspect="1"/>
          </p:cNvPicPr>
          <p:nvPr userDrawn="1"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7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481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  <p:sldLayoutId id="2147483716" r:id="rId18"/>
    <p:sldLayoutId id="2147483717" r:id="rId19"/>
    <p:sldLayoutId id="2147483718" r:id="rId20"/>
    <p:sldLayoutId id="2147483719" r:id="rId21"/>
    <p:sldLayoutId id="2147483720" r:id="rId22"/>
    <p:sldLayoutId id="2147483721" r:id="rId23"/>
    <p:sldLayoutId id="2147483722" r:id="rId24"/>
    <p:sldLayoutId id="2147483723" r:id="rId25"/>
    <p:sldLayoutId id="2147483725" r:id="rId26"/>
    <p:sldLayoutId id="2147483726" r:id="rId27"/>
    <p:sldLayoutId id="2147483727" r:id="rId28"/>
    <p:sldLayoutId id="2147483689" r:id="rId29"/>
    <p:sldLayoutId id="2147483728" r:id="rId30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None/>
        <a:defRPr sz="135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136922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3pPr>
      <a:lvl4pPr marL="269081" indent="-132160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406004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3585" indent="-103585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03597" indent="-92869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04">
          <p15:clr>
            <a:srgbClr val="F26B43"/>
          </p15:clr>
        </p15:guide>
        <p15:guide id="4" pos="7276">
          <p15:clr>
            <a:srgbClr val="F26B43"/>
          </p15:clr>
        </p15:guide>
        <p15:guide id="5" pos="6807">
          <p15:clr>
            <a:srgbClr val="F26B43"/>
          </p15:clr>
        </p15:guide>
        <p15:guide id="6" pos="6693">
          <p15:clr>
            <a:srgbClr val="F26B43"/>
          </p15:clr>
        </p15:guide>
        <p15:guide id="7" pos="6227">
          <p15:clr>
            <a:srgbClr val="F26B43"/>
          </p15:clr>
        </p15:guide>
        <p15:guide id="8" pos="6113">
          <p15:clr>
            <a:srgbClr val="F26B43"/>
          </p15:clr>
        </p15:guide>
        <p15:guide id="9" pos="5643">
          <p15:clr>
            <a:srgbClr val="F26B43"/>
          </p15:clr>
        </p15:guide>
        <p15:guide id="10" pos="5528">
          <p15:clr>
            <a:srgbClr val="F26B43"/>
          </p15:clr>
        </p15:guide>
        <p15:guide id="11" pos="5061">
          <p15:clr>
            <a:srgbClr val="F26B43"/>
          </p15:clr>
        </p15:guide>
        <p15:guide id="12" pos="4946">
          <p15:clr>
            <a:srgbClr val="F26B43"/>
          </p15:clr>
        </p15:guide>
        <p15:guide id="13" pos="4479">
          <p15:clr>
            <a:srgbClr val="F26B43"/>
          </p15:clr>
        </p15:guide>
        <p15:guide id="14" pos="4365">
          <p15:clr>
            <a:srgbClr val="F26B43"/>
          </p15:clr>
        </p15:guide>
        <p15:guide id="15" pos="3897">
          <p15:clr>
            <a:srgbClr val="F26B43"/>
          </p15:clr>
        </p15:guide>
        <p15:guide id="16" pos="3782">
          <p15:clr>
            <a:srgbClr val="F26B43"/>
          </p15:clr>
        </p15:guide>
        <p15:guide id="17" pos="3315">
          <p15:clr>
            <a:srgbClr val="F26B43"/>
          </p15:clr>
        </p15:guide>
        <p15:guide id="18" pos="3201">
          <p15:clr>
            <a:srgbClr val="F26B43"/>
          </p15:clr>
        </p15:guide>
        <p15:guide id="19" pos="2733">
          <p15:clr>
            <a:srgbClr val="F26B43"/>
          </p15:clr>
        </p15:guide>
        <p15:guide id="20" pos="2618">
          <p15:clr>
            <a:srgbClr val="F26B43"/>
          </p15:clr>
        </p15:guide>
        <p15:guide id="21" pos="2036">
          <p15:clr>
            <a:srgbClr val="F26B43"/>
          </p15:clr>
        </p15:guide>
        <p15:guide id="22" pos="2151">
          <p15:clr>
            <a:srgbClr val="F26B43"/>
          </p15:clr>
        </p15:guide>
        <p15:guide id="23" pos="1568">
          <p15:clr>
            <a:srgbClr val="F26B43"/>
          </p15:clr>
        </p15:guide>
        <p15:guide id="24" pos="1454">
          <p15:clr>
            <a:srgbClr val="F26B43"/>
          </p15:clr>
        </p15:guide>
        <p15:guide id="25" pos="986">
          <p15:clr>
            <a:srgbClr val="F26B43"/>
          </p15:clr>
        </p15:guide>
        <p15:guide id="26" pos="872">
          <p15:clr>
            <a:srgbClr val="F26B43"/>
          </p15:clr>
        </p15:guide>
        <p15:guide id="27" orient="horz" pos="210">
          <p15:clr>
            <a:srgbClr val="F26B43"/>
          </p15:clr>
        </p15:guide>
        <p15:guide id="28" orient="horz" pos="448">
          <p15:clr>
            <a:srgbClr val="F26B43"/>
          </p15:clr>
        </p15:guide>
        <p15:guide id="29" orient="horz" pos="888">
          <p15:clr>
            <a:srgbClr val="F26B43"/>
          </p15:clr>
        </p15:guide>
        <p15:guide id="30" orient="horz" pos="4173">
          <p15:clr>
            <a:srgbClr val="F26B43"/>
          </p15:clr>
        </p15:guide>
        <p15:guide id="31" orient="horz" pos="3698">
          <p15:clr>
            <a:srgbClr val="F26B43"/>
          </p15:clr>
        </p15:guide>
        <p15:guide id="32" orient="horz" pos="595">
          <p15:clr>
            <a:srgbClr val="F26B43"/>
          </p15:clr>
        </p15:guide>
        <p15:guide id="33" orient="horz" pos="10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5.png"/><Relationship Id="rId3" Type="http://schemas.openxmlformats.org/officeDocument/2006/relationships/image" Target="../media/image22.png"/><Relationship Id="rId21" Type="http://schemas.openxmlformats.org/officeDocument/2006/relationships/image" Target="../media/image37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slide" Target="slide26.xml"/><Relationship Id="rId2" Type="http://schemas.openxmlformats.org/officeDocument/2006/relationships/image" Target="../media/image21.png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slide" Target="slide1.xml"/><Relationship Id="rId10" Type="http://schemas.openxmlformats.org/officeDocument/2006/relationships/image" Target="../media/image29.png"/><Relationship Id="rId19" Type="http://schemas.openxmlformats.org/officeDocument/2006/relationships/slide" Target="slide4.xml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slide" Target="slide26.xml"/><Relationship Id="rId3" Type="http://schemas.openxmlformats.org/officeDocument/2006/relationships/image" Target="../media/image105.jpeg"/><Relationship Id="rId7" Type="http://schemas.openxmlformats.org/officeDocument/2006/relationships/image" Target="../media/image109.png"/><Relationship Id="rId12" Type="http://schemas.openxmlformats.org/officeDocument/2006/relationships/image" Target="../media/image34.png"/><Relationship Id="rId2" Type="http://schemas.openxmlformats.org/officeDocument/2006/relationships/image" Target="../media/image75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8.png"/><Relationship Id="rId11" Type="http://schemas.openxmlformats.org/officeDocument/2006/relationships/slide" Target="slide1.xml"/><Relationship Id="rId5" Type="http://schemas.openxmlformats.org/officeDocument/2006/relationships/image" Target="../media/image107.png"/><Relationship Id="rId15" Type="http://schemas.openxmlformats.org/officeDocument/2006/relationships/slide" Target="slide4.xml"/><Relationship Id="rId10" Type="http://schemas.openxmlformats.org/officeDocument/2006/relationships/image" Target="../media/image111.jpeg"/><Relationship Id="rId4" Type="http://schemas.openxmlformats.org/officeDocument/2006/relationships/image" Target="../media/image106.png"/><Relationship Id="rId9" Type="http://schemas.openxmlformats.org/officeDocument/2006/relationships/image" Target="../media/image110.jpeg"/><Relationship Id="rId14" Type="http://schemas.openxmlformats.org/officeDocument/2006/relationships/image" Target="../media/image3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jpeg"/><Relationship Id="rId13" Type="http://schemas.openxmlformats.org/officeDocument/2006/relationships/slide" Target="slide26.xml"/><Relationship Id="rId3" Type="http://schemas.openxmlformats.org/officeDocument/2006/relationships/image" Target="../media/image113.png"/><Relationship Id="rId7" Type="http://schemas.openxmlformats.org/officeDocument/2006/relationships/image" Target="../media/image117.jpeg"/><Relationship Id="rId12" Type="http://schemas.openxmlformats.org/officeDocument/2006/relationships/image" Target="../media/image34.png"/><Relationship Id="rId2" Type="http://schemas.openxmlformats.org/officeDocument/2006/relationships/image" Target="../media/image112.pn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16.jpeg"/><Relationship Id="rId11" Type="http://schemas.openxmlformats.org/officeDocument/2006/relationships/slide" Target="slide1.xml"/><Relationship Id="rId5" Type="http://schemas.openxmlformats.org/officeDocument/2006/relationships/image" Target="../media/image115.jpeg"/><Relationship Id="rId15" Type="http://schemas.openxmlformats.org/officeDocument/2006/relationships/slide" Target="slide4.xml"/><Relationship Id="rId10" Type="http://schemas.openxmlformats.org/officeDocument/2006/relationships/image" Target="../media/image120.jpeg"/><Relationship Id="rId4" Type="http://schemas.openxmlformats.org/officeDocument/2006/relationships/image" Target="../media/image114.png"/><Relationship Id="rId9" Type="http://schemas.openxmlformats.org/officeDocument/2006/relationships/image" Target="../media/image119.jpeg"/><Relationship Id="rId1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7.png"/><Relationship Id="rId13" Type="http://schemas.openxmlformats.org/officeDocument/2006/relationships/slide" Target="slide4.xml"/><Relationship Id="rId3" Type="http://schemas.openxmlformats.org/officeDocument/2006/relationships/image" Target="../media/image122.png"/><Relationship Id="rId7" Type="http://schemas.openxmlformats.org/officeDocument/2006/relationships/image" Target="../media/image126.png"/><Relationship Id="rId12" Type="http://schemas.openxmlformats.org/officeDocument/2006/relationships/image" Target="../media/image35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25.png"/><Relationship Id="rId11" Type="http://schemas.openxmlformats.org/officeDocument/2006/relationships/slide" Target="slide26.xml"/><Relationship Id="rId5" Type="http://schemas.openxmlformats.org/officeDocument/2006/relationships/image" Target="../media/image124.png"/><Relationship Id="rId10" Type="http://schemas.openxmlformats.org/officeDocument/2006/relationships/image" Target="../media/image34.png"/><Relationship Id="rId4" Type="http://schemas.openxmlformats.org/officeDocument/2006/relationships/image" Target="../media/image123.png"/><Relationship Id="rId9" Type="http://schemas.openxmlformats.org/officeDocument/2006/relationships/slide" Target="slide1.xml"/><Relationship Id="rId1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129.jpeg"/><Relationship Id="rId7" Type="http://schemas.openxmlformats.org/officeDocument/2006/relationships/slide" Target="slide26.xml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slide" Target="slide1.xml"/><Relationship Id="rId10" Type="http://schemas.openxmlformats.org/officeDocument/2006/relationships/image" Target="../media/image36.png"/><Relationship Id="rId4" Type="http://schemas.openxmlformats.org/officeDocument/2006/relationships/image" Target="../media/image130.jpeg"/><Relationship Id="rId9" Type="http://schemas.openxmlformats.org/officeDocument/2006/relationships/slide" Target="slide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13" Type="http://schemas.openxmlformats.org/officeDocument/2006/relationships/image" Target="../media/image34.png"/><Relationship Id="rId3" Type="http://schemas.openxmlformats.org/officeDocument/2006/relationships/image" Target="../media/image75.png"/><Relationship Id="rId7" Type="http://schemas.openxmlformats.org/officeDocument/2006/relationships/image" Target="../media/image133.png"/><Relationship Id="rId12" Type="http://schemas.openxmlformats.org/officeDocument/2006/relationships/slide" Target="slide1.xm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1.xml"/><Relationship Id="rId16" Type="http://schemas.openxmlformats.org/officeDocument/2006/relationships/slide" Target="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0.png"/><Relationship Id="rId11" Type="http://schemas.openxmlformats.org/officeDocument/2006/relationships/image" Target="../media/image137.jpeg"/><Relationship Id="rId5" Type="http://schemas.openxmlformats.org/officeDocument/2006/relationships/image" Target="../media/image132.png"/><Relationship Id="rId15" Type="http://schemas.openxmlformats.org/officeDocument/2006/relationships/image" Target="../media/image35.png"/><Relationship Id="rId10" Type="http://schemas.openxmlformats.org/officeDocument/2006/relationships/image" Target="../media/image136.png"/><Relationship Id="rId4" Type="http://schemas.openxmlformats.org/officeDocument/2006/relationships/image" Target="../media/image131.jpeg"/><Relationship Id="rId9" Type="http://schemas.openxmlformats.org/officeDocument/2006/relationships/image" Target="../media/image135.png"/><Relationship Id="rId14" Type="http://schemas.openxmlformats.org/officeDocument/2006/relationships/slide" Target="slide2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slide" Target="slide4.xml"/><Relationship Id="rId3" Type="http://schemas.openxmlformats.org/officeDocument/2006/relationships/image" Target="../media/image138.png"/><Relationship Id="rId7" Type="http://schemas.openxmlformats.org/officeDocument/2006/relationships/image" Target="../media/image142.png"/><Relationship Id="rId12" Type="http://schemas.openxmlformats.org/officeDocument/2006/relationships/image" Target="../media/image35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1.png"/><Relationship Id="rId11" Type="http://schemas.openxmlformats.org/officeDocument/2006/relationships/slide" Target="slide26.xml"/><Relationship Id="rId5" Type="http://schemas.openxmlformats.org/officeDocument/2006/relationships/image" Target="../media/image140.emf"/><Relationship Id="rId10" Type="http://schemas.openxmlformats.org/officeDocument/2006/relationships/image" Target="../media/image34.png"/><Relationship Id="rId4" Type="http://schemas.openxmlformats.org/officeDocument/2006/relationships/image" Target="../media/image139.gif"/><Relationship Id="rId9" Type="http://schemas.openxmlformats.org/officeDocument/2006/relationships/slide" Target="slide1.xml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13" Type="http://schemas.openxmlformats.org/officeDocument/2006/relationships/image" Target="../media/image152.png"/><Relationship Id="rId18" Type="http://schemas.openxmlformats.org/officeDocument/2006/relationships/image" Target="../media/image35.png"/><Relationship Id="rId3" Type="http://schemas.openxmlformats.org/officeDocument/2006/relationships/image" Target="../media/image144.jpeg"/><Relationship Id="rId7" Type="http://schemas.openxmlformats.org/officeDocument/2006/relationships/image" Target="../media/image146.png"/><Relationship Id="rId12" Type="http://schemas.openxmlformats.org/officeDocument/2006/relationships/image" Target="../media/image151.png"/><Relationship Id="rId17" Type="http://schemas.openxmlformats.org/officeDocument/2006/relationships/slide" Target="slide26.xml"/><Relationship Id="rId2" Type="http://schemas.openxmlformats.org/officeDocument/2006/relationships/image" Target="../media/image143.jpeg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45.png"/><Relationship Id="rId11" Type="http://schemas.openxmlformats.org/officeDocument/2006/relationships/image" Target="../media/image150.png"/><Relationship Id="rId5" Type="http://schemas.openxmlformats.org/officeDocument/2006/relationships/image" Target="../media/image80.png"/><Relationship Id="rId15" Type="http://schemas.openxmlformats.org/officeDocument/2006/relationships/slide" Target="slide1.xml"/><Relationship Id="rId10" Type="http://schemas.openxmlformats.org/officeDocument/2006/relationships/image" Target="../media/image149.png"/><Relationship Id="rId19" Type="http://schemas.openxmlformats.org/officeDocument/2006/relationships/slide" Target="slide4.xml"/><Relationship Id="rId4" Type="http://schemas.openxmlformats.org/officeDocument/2006/relationships/image" Target="../media/image75.png"/><Relationship Id="rId9" Type="http://schemas.openxmlformats.org/officeDocument/2006/relationships/image" Target="../media/image148.png"/><Relationship Id="rId14" Type="http://schemas.openxmlformats.org/officeDocument/2006/relationships/image" Target="../media/image15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jpeg"/><Relationship Id="rId13" Type="http://schemas.openxmlformats.org/officeDocument/2006/relationships/image" Target="../media/image162.jpeg"/><Relationship Id="rId18" Type="http://schemas.openxmlformats.org/officeDocument/2006/relationships/image" Target="../media/image34.png"/><Relationship Id="rId3" Type="http://schemas.openxmlformats.org/officeDocument/2006/relationships/image" Target="../media/image155.jpeg"/><Relationship Id="rId21" Type="http://schemas.openxmlformats.org/officeDocument/2006/relationships/slide" Target="slide4.xml"/><Relationship Id="rId7" Type="http://schemas.openxmlformats.org/officeDocument/2006/relationships/image" Target="../media/image158.jpeg"/><Relationship Id="rId12" Type="http://schemas.openxmlformats.org/officeDocument/2006/relationships/hyperlink" Target="../../../Chubb/Films/Preventiv-TAG/Ext_CO2.mp4" TargetMode="External"/><Relationship Id="rId17" Type="http://schemas.openxmlformats.org/officeDocument/2006/relationships/slide" Target="slide1.xml"/><Relationship Id="rId2" Type="http://schemas.openxmlformats.org/officeDocument/2006/relationships/image" Target="../media/image154.jpeg"/><Relationship Id="rId16" Type="http://schemas.openxmlformats.org/officeDocument/2006/relationships/image" Target="../media/image164.jpe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57.jpeg"/><Relationship Id="rId11" Type="http://schemas.openxmlformats.org/officeDocument/2006/relationships/image" Target="../media/image161.jpeg"/><Relationship Id="rId5" Type="http://schemas.openxmlformats.org/officeDocument/2006/relationships/hyperlink" Target="../../../Chubb/Films/Preventiv-TAG/DAE.mp4" TargetMode="External"/><Relationship Id="rId15" Type="http://schemas.openxmlformats.org/officeDocument/2006/relationships/image" Target="../media/image163.jpeg"/><Relationship Id="rId10" Type="http://schemas.openxmlformats.org/officeDocument/2006/relationships/hyperlink" Target="../../../Chubb/Films/Preventiv-TAG/RIA.mp4" TargetMode="External"/><Relationship Id="rId19" Type="http://schemas.openxmlformats.org/officeDocument/2006/relationships/slide" Target="slide26.xml"/><Relationship Id="rId4" Type="http://schemas.openxmlformats.org/officeDocument/2006/relationships/image" Target="../media/image156.jpeg"/><Relationship Id="rId9" Type="http://schemas.openxmlformats.org/officeDocument/2006/relationships/image" Target="../media/image160.jpeg"/><Relationship Id="rId14" Type="http://schemas.openxmlformats.org/officeDocument/2006/relationships/hyperlink" Target="../../../Chubb/Films/Preventiv-TAG/Ext_EAU.mp4" TargetMode="External"/><Relationship Id="rId22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35.png"/><Relationship Id="rId3" Type="http://schemas.openxmlformats.org/officeDocument/2006/relationships/image" Target="../media/image165.png"/><Relationship Id="rId7" Type="http://schemas.openxmlformats.org/officeDocument/2006/relationships/image" Target="../media/image80.png"/><Relationship Id="rId12" Type="http://schemas.openxmlformats.org/officeDocument/2006/relationships/slide" Target="slide26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png"/><Relationship Id="rId11" Type="http://schemas.openxmlformats.org/officeDocument/2006/relationships/image" Target="../media/image34.png"/><Relationship Id="rId5" Type="http://schemas.openxmlformats.org/officeDocument/2006/relationships/image" Target="../media/image167.png"/><Relationship Id="rId15" Type="http://schemas.openxmlformats.org/officeDocument/2006/relationships/image" Target="../media/image36.png"/><Relationship Id="rId10" Type="http://schemas.openxmlformats.org/officeDocument/2006/relationships/slide" Target="slide1.xml"/><Relationship Id="rId4" Type="http://schemas.openxmlformats.org/officeDocument/2006/relationships/image" Target="../media/image166.png"/><Relationship Id="rId9" Type="http://schemas.openxmlformats.org/officeDocument/2006/relationships/image" Target="../media/image168.png"/><Relationship Id="rId14" Type="http://schemas.openxmlformats.org/officeDocument/2006/relationships/slide" Target="slide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slide" Target="slide4.xml"/><Relationship Id="rId3" Type="http://schemas.openxmlformats.org/officeDocument/2006/relationships/image" Target="../media/image170.jpeg"/><Relationship Id="rId7" Type="http://schemas.openxmlformats.org/officeDocument/2006/relationships/image" Target="../media/image80.png"/><Relationship Id="rId12" Type="http://schemas.openxmlformats.org/officeDocument/2006/relationships/image" Target="../media/image35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72.jpeg"/><Relationship Id="rId11" Type="http://schemas.openxmlformats.org/officeDocument/2006/relationships/slide" Target="slide26.xml"/><Relationship Id="rId5" Type="http://schemas.openxmlformats.org/officeDocument/2006/relationships/image" Target="../media/image75.png"/><Relationship Id="rId10" Type="http://schemas.openxmlformats.org/officeDocument/2006/relationships/image" Target="../media/image34.png"/><Relationship Id="rId4" Type="http://schemas.openxmlformats.org/officeDocument/2006/relationships/image" Target="../media/image171.jpeg"/><Relationship Id="rId9" Type="http://schemas.openxmlformats.org/officeDocument/2006/relationships/slide" Target="slide1.xml"/><Relationship Id="rId1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9.jpeg"/><Relationship Id="rId7" Type="http://schemas.openxmlformats.org/officeDocument/2006/relationships/slide" Target="slide1.xml"/><Relationship Id="rId12" Type="http://schemas.openxmlformats.org/officeDocument/2006/relationships/image" Target="../media/image36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www.interieur.gouv.fr/" TargetMode="External"/><Relationship Id="rId11" Type="http://schemas.openxmlformats.org/officeDocument/2006/relationships/slide" Target="slide4.xml"/><Relationship Id="rId5" Type="http://schemas.openxmlformats.org/officeDocument/2006/relationships/image" Target="../media/image41.jpeg"/><Relationship Id="rId10" Type="http://schemas.openxmlformats.org/officeDocument/2006/relationships/image" Target="../media/image35.png"/><Relationship Id="rId4" Type="http://schemas.openxmlformats.org/officeDocument/2006/relationships/image" Target="../media/image40.jpeg"/><Relationship Id="rId9" Type="http://schemas.openxmlformats.org/officeDocument/2006/relationships/slide" Target="slide2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9.jpeg"/><Relationship Id="rId13" Type="http://schemas.openxmlformats.org/officeDocument/2006/relationships/slide" Target="slide26.xml"/><Relationship Id="rId3" Type="http://schemas.openxmlformats.org/officeDocument/2006/relationships/image" Target="../media/image175.png"/><Relationship Id="rId7" Type="http://schemas.openxmlformats.org/officeDocument/2006/relationships/image" Target="../media/image178.png"/><Relationship Id="rId12" Type="http://schemas.openxmlformats.org/officeDocument/2006/relationships/image" Target="../media/image34.png"/><Relationship Id="rId2" Type="http://schemas.openxmlformats.org/officeDocument/2006/relationships/image" Target="../media/image174.jpe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png"/><Relationship Id="rId11" Type="http://schemas.openxmlformats.org/officeDocument/2006/relationships/slide" Target="slide1.xml"/><Relationship Id="rId5" Type="http://schemas.openxmlformats.org/officeDocument/2006/relationships/image" Target="../media/image177.png"/><Relationship Id="rId15" Type="http://schemas.openxmlformats.org/officeDocument/2006/relationships/slide" Target="slide4.xml"/><Relationship Id="rId10" Type="http://schemas.openxmlformats.org/officeDocument/2006/relationships/image" Target="../media/image180.png"/><Relationship Id="rId4" Type="http://schemas.openxmlformats.org/officeDocument/2006/relationships/image" Target="../media/image176.png"/><Relationship Id="rId9" Type="http://schemas.openxmlformats.org/officeDocument/2006/relationships/image" Target="../media/image80.png"/><Relationship Id="rId1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182.png"/><Relationship Id="rId7" Type="http://schemas.openxmlformats.org/officeDocument/2006/relationships/image" Target="../media/image3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1.xml"/><Relationship Id="rId11" Type="http://schemas.openxmlformats.org/officeDocument/2006/relationships/image" Target="../media/image36.png"/><Relationship Id="rId5" Type="http://schemas.openxmlformats.org/officeDocument/2006/relationships/image" Target="../media/image184.png"/><Relationship Id="rId10" Type="http://schemas.openxmlformats.org/officeDocument/2006/relationships/slide" Target="slide4.xml"/><Relationship Id="rId4" Type="http://schemas.openxmlformats.org/officeDocument/2006/relationships/image" Target="../media/image183.png"/><Relationship Id="rId9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192.png"/><Relationship Id="rId18" Type="http://schemas.openxmlformats.org/officeDocument/2006/relationships/image" Target="../media/image35.png"/><Relationship Id="rId3" Type="http://schemas.openxmlformats.org/officeDocument/2006/relationships/image" Target="../media/image185.jpeg"/><Relationship Id="rId7" Type="http://schemas.openxmlformats.org/officeDocument/2006/relationships/image" Target="../media/image75.png"/><Relationship Id="rId12" Type="http://schemas.openxmlformats.org/officeDocument/2006/relationships/image" Target="../media/image191.jpeg"/><Relationship Id="rId17" Type="http://schemas.openxmlformats.org/officeDocument/2006/relationships/slide" Target="slide26.xml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8.png"/><Relationship Id="rId11" Type="http://schemas.openxmlformats.org/officeDocument/2006/relationships/image" Target="../media/image190.png"/><Relationship Id="rId5" Type="http://schemas.openxmlformats.org/officeDocument/2006/relationships/image" Target="../media/image187.jpeg"/><Relationship Id="rId15" Type="http://schemas.openxmlformats.org/officeDocument/2006/relationships/slide" Target="slide1.xml"/><Relationship Id="rId10" Type="http://schemas.openxmlformats.org/officeDocument/2006/relationships/image" Target="../media/image32.png"/><Relationship Id="rId19" Type="http://schemas.openxmlformats.org/officeDocument/2006/relationships/slide" Target="slide4.xml"/><Relationship Id="rId4" Type="http://schemas.openxmlformats.org/officeDocument/2006/relationships/image" Target="../media/image186.jpeg"/><Relationship Id="rId9" Type="http://schemas.openxmlformats.org/officeDocument/2006/relationships/image" Target="../media/image189.jpeg"/><Relationship Id="rId14" Type="http://schemas.openxmlformats.org/officeDocument/2006/relationships/image" Target="../media/image19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jpeg"/><Relationship Id="rId13" Type="http://schemas.openxmlformats.org/officeDocument/2006/relationships/image" Target="../media/image193.png"/><Relationship Id="rId18" Type="http://schemas.openxmlformats.org/officeDocument/2006/relationships/slide" Target="slide4.xml"/><Relationship Id="rId3" Type="http://schemas.openxmlformats.org/officeDocument/2006/relationships/image" Target="../media/image185.jpeg"/><Relationship Id="rId7" Type="http://schemas.openxmlformats.org/officeDocument/2006/relationships/image" Target="../media/image194.jpeg"/><Relationship Id="rId12" Type="http://schemas.openxmlformats.org/officeDocument/2006/relationships/image" Target="../media/image198.emf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3.xml"/><Relationship Id="rId16" Type="http://schemas.openxmlformats.org/officeDocument/2006/relationships/slide" Target="slide2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png"/><Relationship Id="rId11" Type="http://schemas.openxmlformats.org/officeDocument/2006/relationships/image" Target="../media/image197.png"/><Relationship Id="rId5" Type="http://schemas.openxmlformats.org/officeDocument/2006/relationships/image" Target="../media/image188.png"/><Relationship Id="rId15" Type="http://schemas.openxmlformats.org/officeDocument/2006/relationships/image" Target="../media/image34.png"/><Relationship Id="rId10" Type="http://schemas.openxmlformats.org/officeDocument/2006/relationships/image" Target="../media/image196.jpeg"/><Relationship Id="rId19" Type="http://schemas.openxmlformats.org/officeDocument/2006/relationships/image" Target="../media/image36.png"/><Relationship Id="rId4" Type="http://schemas.openxmlformats.org/officeDocument/2006/relationships/image" Target="../media/image186.jpeg"/><Relationship Id="rId9" Type="http://schemas.openxmlformats.org/officeDocument/2006/relationships/image" Target="../media/image80.png"/><Relationship Id="rId14" Type="http://schemas.openxmlformats.org/officeDocument/2006/relationships/slide" Target="slide1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1.png"/><Relationship Id="rId13" Type="http://schemas.openxmlformats.org/officeDocument/2006/relationships/image" Target="../media/image196.jpeg"/><Relationship Id="rId18" Type="http://schemas.openxmlformats.org/officeDocument/2006/relationships/image" Target="../media/image35.png"/><Relationship Id="rId3" Type="http://schemas.openxmlformats.org/officeDocument/2006/relationships/image" Target="../media/image200.png"/><Relationship Id="rId7" Type="http://schemas.openxmlformats.org/officeDocument/2006/relationships/image" Target="../media/image75.png"/><Relationship Id="rId12" Type="http://schemas.openxmlformats.org/officeDocument/2006/relationships/image" Target="../media/image33.png"/><Relationship Id="rId17" Type="http://schemas.openxmlformats.org/officeDocument/2006/relationships/slide" Target="slide26.xml"/><Relationship Id="rId2" Type="http://schemas.openxmlformats.org/officeDocument/2006/relationships/image" Target="../media/image199.png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91.jpeg"/><Relationship Id="rId11" Type="http://schemas.openxmlformats.org/officeDocument/2006/relationships/image" Target="../media/image204.jpeg"/><Relationship Id="rId5" Type="http://schemas.openxmlformats.org/officeDocument/2006/relationships/image" Target="../media/image190.png"/><Relationship Id="rId15" Type="http://schemas.openxmlformats.org/officeDocument/2006/relationships/slide" Target="slide1.xml"/><Relationship Id="rId10" Type="http://schemas.openxmlformats.org/officeDocument/2006/relationships/image" Target="../media/image203.png"/><Relationship Id="rId19" Type="http://schemas.openxmlformats.org/officeDocument/2006/relationships/slide" Target="slide4.xml"/><Relationship Id="rId4" Type="http://schemas.openxmlformats.org/officeDocument/2006/relationships/image" Target="../media/image188.png"/><Relationship Id="rId9" Type="http://schemas.openxmlformats.org/officeDocument/2006/relationships/image" Target="../media/image202.png"/><Relationship Id="rId14" Type="http://schemas.openxmlformats.org/officeDocument/2006/relationships/image" Target="../media/image20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6.png"/><Relationship Id="rId13" Type="http://schemas.openxmlformats.org/officeDocument/2006/relationships/image" Target="../media/image210.emf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33.png"/><Relationship Id="rId2" Type="http://schemas.openxmlformats.org/officeDocument/2006/relationships/slide" Target="slide1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4.xml"/><Relationship Id="rId11" Type="http://schemas.openxmlformats.org/officeDocument/2006/relationships/image" Target="../media/image209.png"/><Relationship Id="rId5" Type="http://schemas.openxmlformats.org/officeDocument/2006/relationships/image" Target="../media/image35.png"/><Relationship Id="rId15" Type="http://schemas.openxmlformats.org/officeDocument/2006/relationships/image" Target="../media/image212.png"/><Relationship Id="rId10" Type="http://schemas.openxmlformats.org/officeDocument/2006/relationships/image" Target="../media/image208.png"/><Relationship Id="rId4" Type="http://schemas.openxmlformats.org/officeDocument/2006/relationships/slide" Target="slide26.xml"/><Relationship Id="rId9" Type="http://schemas.openxmlformats.org/officeDocument/2006/relationships/image" Target="../media/image207.png"/><Relationship Id="rId14" Type="http://schemas.openxmlformats.org/officeDocument/2006/relationships/image" Target="../media/image211.emf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4.png"/><Relationship Id="rId7" Type="http://schemas.openxmlformats.org/officeDocument/2006/relationships/slide" Target="slide26.xml"/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slide" Target="slide1.xml"/><Relationship Id="rId10" Type="http://schemas.openxmlformats.org/officeDocument/2006/relationships/image" Target="../media/image36.png"/><Relationship Id="rId4" Type="http://schemas.openxmlformats.org/officeDocument/2006/relationships/image" Target="../media/image215.png"/><Relationship Id="rId9" Type="http://schemas.openxmlformats.org/officeDocument/2006/relationships/slide" Target="slide4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slide" Target="slide26.xml"/><Relationship Id="rId3" Type="http://schemas.openxmlformats.org/officeDocument/2006/relationships/image" Target="../media/image216.jp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6" Type="http://schemas.openxmlformats.org/officeDocument/2006/relationships/slide" Target="slide1.xml"/><Relationship Id="rId11" Type="http://schemas.openxmlformats.org/officeDocument/2006/relationships/image" Target="../media/image36.png"/><Relationship Id="rId5" Type="http://schemas.openxmlformats.org/officeDocument/2006/relationships/image" Target="../media/image218.png"/><Relationship Id="rId10" Type="http://schemas.openxmlformats.org/officeDocument/2006/relationships/slide" Target="slide4.xml"/><Relationship Id="rId4" Type="http://schemas.openxmlformats.org/officeDocument/2006/relationships/image" Target="../media/image217.emf"/><Relationship Id="rId9" Type="http://schemas.openxmlformats.org/officeDocument/2006/relationships/image" Target="../media/image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219.jpg"/><Relationship Id="rId7" Type="http://schemas.openxmlformats.org/officeDocument/2006/relationships/slide" Target="slide26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4.png"/><Relationship Id="rId5" Type="http://schemas.openxmlformats.org/officeDocument/2006/relationships/slide" Target="slide1.xml"/><Relationship Id="rId10" Type="http://schemas.openxmlformats.org/officeDocument/2006/relationships/image" Target="../media/image36.png"/><Relationship Id="rId4" Type="http://schemas.openxmlformats.org/officeDocument/2006/relationships/image" Target="../media/image218.png"/><Relationship Id="rId9" Type="http://schemas.openxmlformats.org/officeDocument/2006/relationships/slide" Target="slide4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0.jpeg"/><Relationship Id="rId7" Type="http://schemas.openxmlformats.org/officeDocument/2006/relationships/slide" Target="slide1.xml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18.png"/><Relationship Id="rId11" Type="http://schemas.openxmlformats.org/officeDocument/2006/relationships/slide" Target="slide4.xml"/><Relationship Id="rId5" Type="http://schemas.openxmlformats.org/officeDocument/2006/relationships/image" Target="../media/image222.jpeg"/><Relationship Id="rId10" Type="http://schemas.openxmlformats.org/officeDocument/2006/relationships/image" Target="../media/image35.png"/><Relationship Id="rId4" Type="http://schemas.openxmlformats.org/officeDocument/2006/relationships/image" Target="../media/image221.jpeg"/><Relationship Id="rId9" Type="http://schemas.openxmlformats.org/officeDocument/2006/relationships/slide" Target="slide2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jpeg"/><Relationship Id="rId13" Type="http://schemas.openxmlformats.org/officeDocument/2006/relationships/image" Target="../media/image53.jpeg"/><Relationship Id="rId18" Type="http://schemas.openxmlformats.org/officeDocument/2006/relationships/image" Target="../media/image34.png"/><Relationship Id="rId3" Type="http://schemas.openxmlformats.org/officeDocument/2006/relationships/image" Target="../media/image43.jpeg"/><Relationship Id="rId21" Type="http://schemas.openxmlformats.org/officeDocument/2006/relationships/slide" Target="slide4.xml"/><Relationship Id="rId7" Type="http://schemas.openxmlformats.org/officeDocument/2006/relationships/image" Target="../media/image47.jpeg"/><Relationship Id="rId12" Type="http://schemas.openxmlformats.org/officeDocument/2006/relationships/image" Target="../media/image52.jpeg"/><Relationship Id="rId17" Type="http://schemas.openxmlformats.org/officeDocument/2006/relationships/slide" Target="slide1.xml"/><Relationship Id="rId2" Type="http://schemas.openxmlformats.org/officeDocument/2006/relationships/image" Target="../media/image42.png"/><Relationship Id="rId16" Type="http://schemas.openxmlformats.org/officeDocument/2006/relationships/image" Target="../media/image56.jpe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6.jpeg"/><Relationship Id="rId11" Type="http://schemas.openxmlformats.org/officeDocument/2006/relationships/image" Target="../media/image51.png"/><Relationship Id="rId5" Type="http://schemas.openxmlformats.org/officeDocument/2006/relationships/image" Target="../media/image45.jpeg"/><Relationship Id="rId15" Type="http://schemas.openxmlformats.org/officeDocument/2006/relationships/image" Target="../media/image55.jpeg"/><Relationship Id="rId10" Type="http://schemas.openxmlformats.org/officeDocument/2006/relationships/image" Target="../media/image50.jpeg"/><Relationship Id="rId19" Type="http://schemas.openxmlformats.org/officeDocument/2006/relationships/slide" Target="slide26.xml"/><Relationship Id="rId4" Type="http://schemas.openxmlformats.org/officeDocument/2006/relationships/image" Target="../media/image44.jpeg"/><Relationship Id="rId9" Type="http://schemas.openxmlformats.org/officeDocument/2006/relationships/image" Target="../media/image49.jpeg"/><Relationship Id="rId14" Type="http://schemas.openxmlformats.org/officeDocument/2006/relationships/image" Target="../media/image54.jpeg"/><Relationship Id="rId22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jpeg"/><Relationship Id="rId13" Type="http://schemas.openxmlformats.org/officeDocument/2006/relationships/slide" Target="slide1.xml"/><Relationship Id="rId18" Type="http://schemas.openxmlformats.org/officeDocument/2006/relationships/image" Target="../media/image36.png"/><Relationship Id="rId3" Type="http://schemas.openxmlformats.org/officeDocument/2006/relationships/image" Target="../media/image224.jpeg"/><Relationship Id="rId7" Type="http://schemas.openxmlformats.org/officeDocument/2006/relationships/image" Target="../media/image228.jpeg"/><Relationship Id="rId12" Type="http://schemas.openxmlformats.org/officeDocument/2006/relationships/image" Target="../media/image218.png"/><Relationship Id="rId17" Type="http://schemas.openxmlformats.org/officeDocument/2006/relationships/slide" Target="slide4.xml"/><Relationship Id="rId2" Type="http://schemas.openxmlformats.org/officeDocument/2006/relationships/image" Target="../media/image223.jpe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27.jpeg"/><Relationship Id="rId11" Type="http://schemas.openxmlformats.org/officeDocument/2006/relationships/image" Target="../media/image232.jpeg"/><Relationship Id="rId5" Type="http://schemas.openxmlformats.org/officeDocument/2006/relationships/image" Target="../media/image226.jpg"/><Relationship Id="rId15" Type="http://schemas.openxmlformats.org/officeDocument/2006/relationships/slide" Target="slide26.xml"/><Relationship Id="rId10" Type="http://schemas.openxmlformats.org/officeDocument/2006/relationships/image" Target="../media/image231.jpeg"/><Relationship Id="rId4" Type="http://schemas.openxmlformats.org/officeDocument/2006/relationships/image" Target="../media/image225.jpg"/><Relationship Id="rId9" Type="http://schemas.openxmlformats.org/officeDocument/2006/relationships/image" Target="../media/image230.jpeg"/><Relationship Id="rId1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6.jpeg"/><Relationship Id="rId13" Type="http://schemas.openxmlformats.org/officeDocument/2006/relationships/image" Target="../media/image34.png"/><Relationship Id="rId3" Type="http://schemas.openxmlformats.org/officeDocument/2006/relationships/image" Target="../media/image38.jpeg"/><Relationship Id="rId7" Type="http://schemas.openxmlformats.org/officeDocument/2006/relationships/image" Target="../media/image235.png"/><Relationship Id="rId12" Type="http://schemas.openxmlformats.org/officeDocument/2006/relationships/slide" Target="slide1.xml"/><Relationship Id="rId17" Type="http://schemas.openxmlformats.org/officeDocument/2006/relationships/image" Target="../media/image36.png"/><Relationship Id="rId2" Type="http://schemas.openxmlformats.org/officeDocument/2006/relationships/image" Target="../media/image39.jpeg"/><Relationship Id="rId16" Type="http://schemas.openxmlformats.org/officeDocument/2006/relationships/slide" Target="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34.png"/><Relationship Id="rId11" Type="http://schemas.openxmlformats.org/officeDocument/2006/relationships/image" Target="../media/image239.png"/><Relationship Id="rId5" Type="http://schemas.openxmlformats.org/officeDocument/2006/relationships/image" Target="../media/image233.png"/><Relationship Id="rId15" Type="http://schemas.openxmlformats.org/officeDocument/2006/relationships/image" Target="../media/image35.png"/><Relationship Id="rId10" Type="http://schemas.openxmlformats.org/officeDocument/2006/relationships/image" Target="../media/image238.jpeg"/><Relationship Id="rId4" Type="http://schemas.openxmlformats.org/officeDocument/2006/relationships/image" Target="../media/image40.jpeg"/><Relationship Id="rId9" Type="http://schemas.openxmlformats.org/officeDocument/2006/relationships/image" Target="../media/image237.jpeg"/><Relationship Id="rId14" Type="http://schemas.openxmlformats.org/officeDocument/2006/relationships/slide" Target="slide26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3.jpeg"/><Relationship Id="rId13" Type="http://schemas.openxmlformats.org/officeDocument/2006/relationships/image" Target="../media/image248.png"/><Relationship Id="rId18" Type="http://schemas.openxmlformats.org/officeDocument/2006/relationships/image" Target="../media/image35.png"/><Relationship Id="rId3" Type="http://schemas.openxmlformats.org/officeDocument/2006/relationships/image" Target="../media/image39.jpeg"/><Relationship Id="rId7" Type="http://schemas.openxmlformats.org/officeDocument/2006/relationships/image" Target="../media/image242.jpeg"/><Relationship Id="rId12" Type="http://schemas.openxmlformats.org/officeDocument/2006/relationships/image" Target="../media/image247.png"/><Relationship Id="rId17" Type="http://schemas.openxmlformats.org/officeDocument/2006/relationships/slide" Target="slide26.xml"/><Relationship Id="rId2" Type="http://schemas.openxmlformats.org/officeDocument/2006/relationships/image" Target="../media/image38.jpeg"/><Relationship Id="rId16" Type="http://schemas.openxmlformats.org/officeDocument/2006/relationships/image" Target="../media/image34.png"/><Relationship Id="rId20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41.jpg"/><Relationship Id="rId11" Type="http://schemas.openxmlformats.org/officeDocument/2006/relationships/image" Target="../media/image246.png"/><Relationship Id="rId5" Type="http://schemas.openxmlformats.org/officeDocument/2006/relationships/image" Target="../media/image240.png"/><Relationship Id="rId15" Type="http://schemas.openxmlformats.org/officeDocument/2006/relationships/slide" Target="slide1.xml"/><Relationship Id="rId10" Type="http://schemas.openxmlformats.org/officeDocument/2006/relationships/image" Target="../media/image245.png"/><Relationship Id="rId19" Type="http://schemas.openxmlformats.org/officeDocument/2006/relationships/slide" Target="slide4.xml"/><Relationship Id="rId4" Type="http://schemas.openxmlformats.org/officeDocument/2006/relationships/image" Target="../media/image40.jpeg"/><Relationship Id="rId9" Type="http://schemas.openxmlformats.org/officeDocument/2006/relationships/image" Target="../media/image244.png"/><Relationship Id="rId14" Type="http://schemas.openxmlformats.org/officeDocument/2006/relationships/image" Target="../media/image24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3.jpeg"/><Relationship Id="rId13" Type="http://schemas.openxmlformats.org/officeDocument/2006/relationships/image" Target="../media/image258.png"/><Relationship Id="rId18" Type="http://schemas.openxmlformats.org/officeDocument/2006/relationships/image" Target="../media/image34.png"/><Relationship Id="rId3" Type="http://schemas.openxmlformats.org/officeDocument/2006/relationships/image" Target="../media/image39.jpeg"/><Relationship Id="rId21" Type="http://schemas.openxmlformats.org/officeDocument/2006/relationships/slide" Target="slide4.xml"/><Relationship Id="rId7" Type="http://schemas.openxmlformats.org/officeDocument/2006/relationships/image" Target="../media/image252.jpeg"/><Relationship Id="rId12" Type="http://schemas.openxmlformats.org/officeDocument/2006/relationships/image" Target="../media/image257.png"/><Relationship Id="rId17" Type="http://schemas.openxmlformats.org/officeDocument/2006/relationships/slide" Target="slide1.xml"/><Relationship Id="rId2" Type="http://schemas.openxmlformats.org/officeDocument/2006/relationships/image" Target="../media/image38.jpeg"/><Relationship Id="rId16" Type="http://schemas.openxmlformats.org/officeDocument/2006/relationships/image" Target="../media/image259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51.jpeg"/><Relationship Id="rId11" Type="http://schemas.openxmlformats.org/officeDocument/2006/relationships/image" Target="../media/image256.jpeg"/><Relationship Id="rId5" Type="http://schemas.openxmlformats.org/officeDocument/2006/relationships/image" Target="../media/image250.jpeg"/><Relationship Id="rId15" Type="http://schemas.openxmlformats.org/officeDocument/2006/relationships/image" Target="../media/image130.jpeg"/><Relationship Id="rId10" Type="http://schemas.openxmlformats.org/officeDocument/2006/relationships/image" Target="../media/image255.jpeg"/><Relationship Id="rId19" Type="http://schemas.openxmlformats.org/officeDocument/2006/relationships/slide" Target="slide26.xml"/><Relationship Id="rId4" Type="http://schemas.openxmlformats.org/officeDocument/2006/relationships/image" Target="../media/image40.jpeg"/><Relationship Id="rId9" Type="http://schemas.openxmlformats.org/officeDocument/2006/relationships/image" Target="../media/image254.png"/><Relationship Id="rId14" Type="http://schemas.openxmlformats.org/officeDocument/2006/relationships/image" Target="../media/image129.jpeg"/><Relationship Id="rId22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3.jpeg"/><Relationship Id="rId13" Type="http://schemas.openxmlformats.org/officeDocument/2006/relationships/image" Target="../media/image262.jpg"/><Relationship Id="rId18" Type="http://schemas.openxmlformats.org/officeDocument/2006/relationships/image" Target="../media/image267.jpeg"/><Relationship Id="rId3" Type="http://schemas.openxmlformats.org/officeDocument/2006/relationships/image" Target="../media/image34.png"/><Relationship Id="rId7" Type="http://schemas.openxmlformats.org/officeDocument/2006/relationships/image" Target="../media/image36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" Type="http://schemas.openxmlformats.org/officeDocument/2006/relationships/slide" Target="slide1.xml"/><Relationship Id="rId16" Type="http://schemas.openxmlformats.org/officeDocument/2006/relationships/image" Target="../media/image265.png"/><Relationship Id="rId1" Type="http://schemas.openxmlformats.org/officeDocument/2006/relationships/slideLayout" Target="../slideLayouts/slideLayout24.xml"/><Relationship Id="rId6" Type="http://schemas.openxmlformats.org/officeDocument/2006/relationships/slide" Target="slide4.xml"/><Relationship Id="rId11" Type="http://schemas.openxmlformats.org/officeDocument/2006/relationships/image" Target="../media/image250.jpeg"/><Relationship Id="rId5" Type="http://schemas.openxmlformats.org/officeDocument/2006/relationships/image" Target="../media/image35.png"/><Relationship Id="rId15" Type="http://schemas.openxmlformats.org/officeDocument/2006/relationships/image" Target="../media/image264.jpg"/><Relationship Id="rId10" Type="http://schemas.openxmlformats.org/officeDocument/2006/relationships/image" Target="../media/image224.jpeg"/><Relationship Id="rId19" Type="http://schemas.openxmlformats.org/officeDocument/2006/relationships/image" Target="../media/image268.jpeg"/><Relationship Id="rId4" Type="http://schemas.openxmlformats.org/officeDocument/2006/relationships/slide" Target="slide26.xml"/><Relationship Id="rId9" Type="http://schemas.openxmlformats.org/officeDocument/2006/relationships/image" Target="../media/image260.jpeg"/><Relationship Id="rId14" Type="http://schemas.openxmlformats.org/officeDocument/2006/relationships/image" Target="../media/image26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1.png"/><Relationship Id="rId13" Type="http://schemas.openxmlformats.org/officeDocument/2006/relationships/image" Target="../media/image275.png"/><Relationship Id="rId18" Type="http://schemas.openxmlformats.org/officeDocument/2006/relationships/image" Target="../media/image34.png"/><Relationship Id="rId3" Type="http://schemas.openxmlformats.org/officeDocument/2006/relationships/image" Target="../media/image39.jpeg"/><Relationship Id="rId21" Type="http://schemas.openxmlformats.org/officeDocument/2006/relationships/slide" Target="slide4.xml"/><Relationship Id="rId7" Type="http://schemas.openxmlformats.org/officeDocument/2006/relationships/image" Target="../media/image270.png"/><Relationship Id="rId12" Type="http://schemas.openxmlformats.org/officeDocument/2006/relationships/image" Target="../media/image274.png"/><Relationship Id="rId17" Type="http://schemas.openxmlformats.org/officeDocument/2006/relationships/slide" Target="slide1.xml"/><Relationship Id="rId2" Type="http://schemas.openxmlformats.org/officeDocument/2006/relationships/image" Target="../media/image38.jpeg"/><Relationship Id="rId16" Type="http://schemas.openxmlformats.org/officeDocument/2006/relationships/image" Target="../media/image278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6" Type="http://schemas.openxmlformats.org/officeDocument/2006/relationships/hyperlink" Target="http://www.chubbfrance.com/" TargetMode="External"/><Relationship Id="rId11" Type="http://schemas.openxmlformats.org/officeDocument/2006/relationships/image" Target="../media/image273.png"/><Relationship Id="rId5" Type="http://schemas.openxmlformats.org/officeDocument/2006/relationships/image" Target="../media/image269.jpeg"/><Relationship Id="rId15" Type="http://schemas.openxmlformats.org/officeDocument/2006/relationships/image" Target="../media/image277.png"/><Relationship Id="rId10" Type="http://schemas.openxmlformats.org/officeDocument/2006/relationships/image" Target="../media/image272.jpeg"/><Relationship Id="rId19" Type="http://schemas.openxmlformats.org/officeDocument/2006/relationships/slide" Target="slide26.xml"/><Relationship Id="rId4" Type="http://schemas.openxmlformats.org/officeDocument/2006/relationships/image" Target="../media/image40.jpeg"/><Relationship Id="rId9" Type="http://schemas.openxmlformats.org/officeDocument/2006/relationships/hyperlink" Target="http://www.chubbfiresecurity.com/fr/fr" TargetMode="External"/><Relationship Id="rId14" Type="http://schemas.openxmlformats.org/officeDocument/2006/relationships/image" Target="../media/image276.png"/><Relationship Id="rId22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3.png"/><Relationship Id="rId18" Type="http://schemas.openxmlformats.org/officeDocument/2006/relationships/slide" Target="slide8.xml"/><Relationship Id="rId26" Type="http://schemas.openxmlformats.org/officeDocument/2006/relationships/slide" Target="slide18.xml"/><Relationship Id="rId39" Type="http://schemas.openxmlformats.org/officeDocument/2006/relationships/image" Target="../media/image72.png"/><Relationship Id="rId3" Type="http://schemas.openxmlformats.org/officeDocument/2006/relationships/slide" Target="slide5.xml"/><Relationship Id="rId21" Type="http://schemas.openxmlformats.org/officeDocument/2006/relationships/image" Target="../media/image66.png"/><Relationship Id="rId34" Type="http://schemas.openxmlformats.org/officeDocument/2006/relationships/slide" Target="slide26.xml"/><Relationship Id="rId7" Type="http://schemas.openxmlformats.org/officeDocument/2006/relationships/slide" Target="slide9.xml"/><Relationship Id="rId12" Type="http://schemas.openxmlformats.org/officeDocument/2006/relationships/slide" Target="slide7.xml"/><Relationship Id="rId17" Type="http://schemas.openxmlformats.org/officeDocument/2006/relationships/image" Target="../media/image64.jpeg"/><Relationship Id="rId25" Type="http://schemas.openxmlformats.org/officeDocument/2006/relationships/image" Target="../media/image68.png"/><Relationship Id="rId33" Type="http://schemas.openxmlformats.org/officeDocument/2006/relationships/image" Target="../media/image34.png"/><Relationship Id="rId38" Type="http://schemas.openxmlformats.org/officeDocument/2006/relationships/slide" Target="slide19.xml"/><Relationship Id="rId2" Type="http://schemas.openxmlformats.org/officeDocument/2006/relationships/image" Target="../media/image57.jpeg"/><Relationship Id="rId16" Type="http://schemas.openxmlformats.org/officeDocument/2006/relationships/slide" Target="slide12.xml"/><Relationship Id="rId20" Type="http://schemas.openxmlformats.org/officeDocument/2006/relationships/slide" Target="slide22.xml"/><Relationship Id="rId29" Type="http://schemas.openxmlformats.org/officeDocument/2006/relationships/image" Target="../media/image70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9.png"/><Relationship Id="rId11" Type="http://schemas.openxmlformats.org/officeDocument/2006/relationships/image" Target="../media/image62.png"/><Relationship Id="rId24" Type="http://schemas.openxmlformats.org/officeDocument/2006/relationships/slide" Target="slide16.xml"/><Relationship Id="rId32" Type="http://schemas.openxmlformats.org/officeDocument/2006/relationships/slide" Target="slide1.xml"/><Relationship Id="rId37" Type="http://schemas.openxmlformats.org/officeDocument/2006/relationships/image" Target="../media/image36.png"/><Relationship Id="rId5" Type="http://schemas.openxmlformats.org/officeDocument/2006/relationships/slide" Target="slide14.xml"/><Relationship Id="rId15" Type="http://schemas.openxmlformats.org/officeDocument/2006/relationships/image" Target="../media/image27.png"/><Relationship Id="rId23" Type="http://schemas.openxmlformats.org/officeDocument/2006/relationships/image" Target="../media/image67.png"/><Relationship Id="rId28" Type="http://schemas.openxmlformats.org/officeDocument/2006/relationships/image" Target="../media/image22.png"/><Relationship Id="rId36" Type="http://schemas.openxmlformats.org/officeDocument/2006/relationships/slide" Target="slide4.xml"/><Relationship Id="rId10" Type="http://schemas.openxmlformats.org/officeDocument/2006/relationships/slide" Target="slide6.xml"/><Relationship Id="rId19" Type="http://schemas.openxmlformats.org/officeDocument/2006/relationships/image" Target="../media/image65.png"/><Relationship Id="rId31" Type="http://schemas.openxmlformats.org/officeDocument/2006/relationships/image" Target="../media/image71.png"/><Relationship Id="rId4" Type="http://schemas.openxmlformats.org/officeDocument/2006/relationships/image" Target="../media/image58.png"/><Relationship Id="rId9" Type="http://schemas.openxmlformats.org/officeDocument/2006/relationships/image" Target="../media/image61.png"/><Relationship Id="rId14" Type="http://schemas.openxmlformats.org/officeDocument/2006/relationships/slide" Target="slide15.xml"/><Relationship Id="rId22" Type="http://schemas.openxmlformats.org/officeDocument/2006/relationships/slide" Target="slide25.xml"/><Relationship Id="rId27" Type="http://schemas.openxmlformats.org/officeDocument/2006/relationships/image" Target="../media/image69.png"/><Relationship Id="rId30" Type="http://schemas.openxmlformats.org/officeDocument/2006/relationships/slide" Target="slide20.xml"/><Relationship Id="rId35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13" Type="http://schemas.openxmlformats.org/officeDocument/2006/relationships/image" Target="../media/image34.png"/><Relationship Id="rId3" Type="http://schemas.microsoft.com/office/2007/relationships/hdphoto" Target="../media/hdphoto1.wdp"/><Relationship Id="rId7" Type="http://schemas.openxmlformats.org/officeDocument/2006/relationships/image" Target="../media/image76.jpeg"/><Relationship Id="rId12" Type="http://schemas.openxmlformats.org/officeDocument/2006/relationships/slide" Target="slide1.xml"/><Relationship Id="rId17" Type="http://schemas.openxmlformats.org/officeDocument/2006/relationships/image" Target="../media/image36.png"/><Relationship Id="rId2" Type="http://schemas.openxmlformats.org/officeDocument/2006/relationships/image" Target="../media/image73.png"/><Relationship Id="rId16" Type="http://schemas.openxmlformats.org/officeDocument/2006/relationships/slide" Target="slide4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5.png"/><Relationship Id="rId11" Type="http://schemas.openxmlformats.org/officeDocument/2006/relationships/image" Target="../media/image80.png"/><Relationship Id="rId5" Type="http://schemas.microsoft.com/office/2007/relationships/hdphoto" Target="../media/hdphoto2.wdp"/><Relationship Id="rId15" Type="http://schemas.openxmlformats.org/officeDocument/2006/relationships/image" Target="../media/image35.png"/><Relationship Id="rId10" Type="http://schemas.openxmlformats.org/officeDocument/2006/relationships/image" Target="../media/image79.jpeg"/><Relationship Id="rId4" Type="http://schemas.openxmlformats.org/officeDocument/2006/relationships/image" Target="../media/image74.png"/><Relationship Id="rId9" Type="http://schemas.openxmlformats.org/officeDocument/2006/relationships/image" Target="../media/image78.png"/><Relationship Id="rId14" Type="http://schemas.openxmlformats.org/officeDocument/2006/relationships/slide" Target="slide2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13" Type="http://schemas.openxmlformats.org/officeDocument/2006/relationships/image" Target="../media/image35.png"/><Relationship Id="rId3" Type="http://schemas.openxmlformats.org/officeDocument/2006/relationships/image" Target="../media/image82.png"/><Relationship Id="rId7" Type="http://schemas.openxmlformats.org/officeDocument/2006/relationships/image" Target="../media/image85.png"/><Relationship Id="rId12" Type="http://schemas.openxmlformats.org/officeDocument/2006/relationships/slide" Target="slide26.xm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4.png"/><Relationship Id="rId11" Type="http://schemas.openxmlformats.org/officeDocument/2006/relationships/image" Target="../media/image34.png"/><Relationship Id="rId5" Type="http://schemas.openxmlformats.org/officeDocument/2006/relationships/hyperlink" Target="file:///C:\Users\pierre-nicolas.caron\Documents\Chubb\DFHS\Xtralis\Films%20-%20animations%20diverses%20Xtralis\25620_01_animation_dual_beam_OSID_movie.avi" TargetMode="External"/><Relationship Id="rId15" Type="http://schemas.openxmlformats.org/officeDocument/2006/relationships/image" Target="../media/image36.png"/><Relationship Id="rId10" Type="http://schemas.openxmlformats.org/officeDocument/2006/relationships/slide" Target="slide1.xml"/><Relationship Id="rId4" Type="http://schemas.openxmlformats.org/officeDocument/2006/relationships/image" Target="../media/image83.png"/><Relationship Id="rId9" Type="http://schemas.openxmlformats.org/officeDocument/2006/relationships/image" Target="../media/image87.png"/><Relationship Id="rId14" Type="http://schemas.openxmlformats.org/officeDocument/2006/relationships/slide" Target="slide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jpeg"/><Relationship Id="rId13" Type="http://schemas.openxmlformats.org/officeDocument/2006/relationships/slide" Target="slide1.xml"/><Relationship Id="rId18" Type="http://schemas.openxmlformats.org/officeDocument/2006/relationships/image" Target="../media/image36.png"/><Relationship Id="rId3" Type="http://schemas.openxmlformats.org/officeDocument/2006/relationships/image" Target="../media/image89.jpeg"/><Relationship Id="rId7" Type="http://schemas.openxmlformats.org/officeDocument/2006/relationships/image" Target="../media/image75.png"/><Relationship Id="rId12" Type="http://schemas.openxmlformats.org/officeDocument/2006/relationships/image" Target="../media/image94.emf"/><Relationship Id="rId17" Type="http://schemas.openxmlformats.org/officeDocument/2006/relationships/slide" Target="slide4.xml"/><Relationship Id="rId2" Type="http://schemas.openxmlformats.org/officeDocument/2006/relationships/image" Target="../media/image88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6" Type="http://schemas.microsoft.com/office/2007/relationships/hdphoto" Target="../media/hdphoto4.wdp"/><Relationship Id="rId11" Type="http://schemas.openxmlformats.org/officeDocument/2006/relationships/image" Target="../media/image80.png"/><Relationship Id="rId5" Type="http://schemas.openxmlformats.org/officeDocument/2006/relationships/image" Target="../media/image90.png"/><Relationship Id="rId15" Type="http://schemas.openxmlformats.org/officeDocument/2006/relationships/slide" Target="slide26.xml"/><Relationship Id="rId10" Type="http://schemas.openxmlformats.org/officeDocument/2006/relationships/image" Target="../media/image93.jpeg"/><Relationship Id="rId4" Type="http://schemas.microsoft.com/office/2007/relationships/hdphoto" Target="../media/hdphoto3.wdp"/><Relationship Id="rId9" Type="http://schemas.openxmlformats.org/officeDocument/2006/relationships/image" Target="../media/image92.png"/><Relationship Id="rId14" Type="http://schemas.openxmlformats.org/officeDocument/2006/relationships/image" Target="../media/image3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13" Type="http://schemas.openxmlformats.org/officeDocument/2006/relationships/slide" Target="slide4.xml"/><Relationship Id="rId3" Type="http://schemas.openxmlformats.org/officeDocument/2006/relationships/image" Target="../media/image96.png"/><Relationship Id="rId7" Type="http://schemas.openxmlformats.org/officeDocument/2006/relationships/image" Target="../media/image100.jpeg"/><Relationship Id="rId12" Type="http://schemas.openxmlformats.org/officeDocument/2006/relationships/image" Target="../media/image35.png"/><Relationship Id="rId2" Type="http://schemas.openxmlformats.org/officeDocument/2006/relationships/image" Target="../media/image95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99.jpeg"/><Relationship Id="rId11" Type="http://schemas.openxmlformats.org/officeDocument/2006/relationships/slide" Target="slide26.xml"/><Relationship Id="rId5" Type="http://schemas.openxmlformats.org/officeDocument/2006/relationships/image" Target="../media/image98.jpeg"/><Relationship Id="rId10" Type="http://schemas.openxmlformats.org/officeDocument/2006/relationships/image" Target="../media/image34.png"/><Relationship Id="rId4" Type="http://schemas.openxmlformats.org/officeDocument/2006/relationships/image" Target="../media/image97.jpeg"/><Relationship Id="rId9" Type="http://schemas.openxmlformats.org/officeDocument/2006/relationships/slide" Target="slide1.xml"/><Relationship Id="rId14" Type="http://schemas.openxmlformats.org/officeDocument/2006/relationships/image" Target="../media/image3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13" Type="http://schemas.openxmlformats.org/officeDocument/2006/relationships/slide" Target="slide26.xml"/><Relationship Id="rId3" Type="http://schemas.microsoft.com/office/2007/relationships/hdphoto" Target="../media/hdphoto3.wdp"/><Relationship Id="rId7" Type="http://schemas.openxmlformats.org/officeDocument/2006/relationships/image" Target="../media/image103.jpeg"/><Relationship Id="rId12" Type="http://schemas.openxmlformats.org/officeDocument/2006/relationships/image" Target="../media/image34.png"/><Relationship Id="rId2" Type="http://schemas.openxmlformats.org/officeDocument/2006/relationships/image" Target="../media/image89.jpeg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02.png"/><Relationship Id="rId11" Type="http://schemas.openxmlformats.org/officeDocument/2006/relationships/slide" Target="slide1.xml"/><Relationship Id="rId5" Type="http://schemas.microsoft.com/office/2007/relationships/hdphoto" Target="../media/hdphoto4.wdp"/><Relationship Id="rId15" Type="http://schemas.openxmlformats.org/officeDocument/2006/relationships/slide" Target="slide4.xml"/><Relationship Id="rId10" Type="http://schemas.openxmlformats.org/officeDocument/2006/relationships/image" Target="../media/image104.emf"/><Relationship Id="rId4" Type="http://schemas.openxmlformats.org/officeDocument/2006/relationships/image" Target="../media/image90.png"/><Relationship Id="rId9" Type="http://schemas.openxmlformats.org/officeDocument/2006/relationships/image" Target="../media/image80.png"/><Relationship Id="rId1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F2D04EBD-DC16-BCA9-1AEA-CAB1B471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E1F8904-00CC-CA5C-9340-9AE0EB7B68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1" u="none" strike="noStrike" kern="1200" cap="small" spc="0" normalizeH="0" baseline="0" noProof="0" dirty="0">
                <a:ln>
                  <a:noFill/>
                </a:ln>
                <a:solidFill>
                  <a:srgbClr val="4F81BD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Datacenter </a:t>
            </a:r>
            <a:endParaRPr kumimoji="0" lang="fr-FR" sz="1800" b="0" i="1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1E02A9E-2F2A-E89A-6574-841871B795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2A4FBFA-6B1B-6B20-B4D8-1C2CF344C9B6}"/>
              </a:ext>
            </a:extLst>
          </p:cNvPr>
          <p:cNvGrpSpPr/>
          <p:nvPr/>
        </p:nvGrpSpPr>
        <p:grpSpPr>
          <a:xfrm>
            <a:off x="481012" y="359196"/>
            <a:ext cx="2255758" cy="1393386"/>
            <a:chOff x="304681" y="176322"/>
            <a:chExt cx="2255758" cy="1393386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4B2E002-0B88-9284-B06C-86D42F272F77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C92E3F2-0A5D-C658-3271-4C7C21BC6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41C097AF-FB9B-3AA7-F027-B6366C0A2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D4413D78-79B1-EB3B-26F5-4AD3C88DA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8F80FE79-65FB-F687-80CF-72BE5F093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BA455116-F0AE-ADA9-EE0F-9E63F919C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7A2879EC-30AF-2010-0357-99E4AA70E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1AC22B71-5235-13F8-4B2C-FC877B35F2F4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6E3F0E00-1A02-4BED-1288-308269720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D4E20AB7-D0C5-A0B2-BA0D-22A9DB4F1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0DB8E3E3-95BC-C91D-00D3-14118D911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1850EEBC-4834-5E32-0C84-8EB03EC00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F1B4C1BD-AD67-ACAB-F9E1-EDD2039E1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F5961B36-2A9D-6665-514C-4931780755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D246ADF0-F632-CC56-AF73-907AD7CD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DC5B8D0D-EEBF-F88A-E134-F9AB081D1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AB39CDA7-A864-7DF0-BDF0-765AF19F8CC7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5" name="Image 24">
              <a:hlinkClick r:id="rId15" action="ppaction://hlinksldjump"/>
              <a:extLst>
                <a:ext uri="{FF2B5EF4-FFF2-40B4-BE49-F238E27FC236}">
                  <a16:creationId xmlns:a16="http://schemas.microsoft.com/office/drawing/2014/main" id="{011A93C0-5482-724A-5E12-19CB12C30F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6" name="Image 25">
              <a:hlinkClick r:id="rId17" action="ppaction://hlinksldjump"/>
              <a:extLst>
                <a:ext uri="{FF2B5EF4-FFF2-40B4-BE49-F238E27FC236}">
                  <a16:creationId xmlns:a16="http://schemas.microsoft.com/office/drawing/2014/main" id="{FF0978B4-D35F-B2D3-4CD5-6E051BCCB6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7" name="Image 26">
              <a:hlinkClick r:id="rId19" action="ppaction://hlinksldjump"/>
              <a:extLst>
                <a:ext uri="{FF2B5EF4-FFF2-40B4-BE49-F238E27FC236}">
                  <a16:creationId xmlns:a16="http://schemas.microsoft.com/office/drawing/2014/main" id="{0BF7FB11-A5B1-F420-581F-0AAC97DE8F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2" name="Espace réservé du texte 28">
            <a:extLst>
              <a:ext uri="{FF2B5EF4-FFF2-40B4-BE49-F238E27FC236}">
                <a16:creationId xmlns:a16="http://schemas.microsoft.com/office/drawing/2014/main" id="{528D5A5B-3687-F11F-1454-175CD37A3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718513" y="247054"/>
            <a:ext cx="1182600" cy="464400"/>
          </a:xfrm>
        </p:spPr>
        <p:txBody>
          <a:bodyPr/>
          <a:lstStyle/>
          <a:p>
            <a:endParaRPr lang="fr-FR" dirty="0"/>
          </a:p>
        </p:txBody>
      </p:sp>
      <p:pic>
        <p:nvPicPr>
          <p:cNvPr id="59" name="Espace réservé pour une image  58" descr="Une image contenant ordinateur&#10;&#10;Description générée automatiquement">
            <a:extLst>
              <a:ext uri="{FF2B5EF4-FFF2-40B4-BE49-F238E27FC236}">
                <a16:creationId xmlns:a16="http://schemas.microsoft.com/office/drawing/2014/main" id="{06155CC6-B85C-0424-64B1-6C2F283D351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9" r="73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10428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3C5BF72A-99E2-197C-6C39-33EF3A5AE03F}"/>
              </a:ext>
            </a:extLst>
          </p:cNvPr>
          <p:cNvGrpSpPr/>
          <p:nvPr/>
        </p:nvGrpSpPr>
        <p:grpSpPr>
          <a:xfrm>
            <a:off x="179513" y="1155152"/>
            <a:ext cx="8712968" cy="3075347"/>
            <a:chOff x="179513" y="1609896"/>
            <a:chExt cx="8712968" cy="3075347"/>
          </a:xfrm>
        </p:grpSpPr>
        <p:sp>
          <p:nvSpPr>
            <p:cNvPr id="37" name="Rectangle 36"/>
            <p:cNvSpPr/>
            <p:nvPr/>
          </p:nvSpPr>
          <p:spPr>
            <a:xfrm>
              <a:off x="179513" y="1620046"/>
              <a:ext cx="5864490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49" name="Rectangle à coins arrondis 15">
              <a:extLst>
                <a:ext uri="{FF2B5EF4-FFF2-40B4-BE49-F238E27FC236}">
                  <a16:creationId xmlns:a16="http://schemas.microsoft.com/office/drawing/2014/main" id="{C42E4507-E610-4F31-A23A-9A3A4BD21F9A}"/>
                </a:ext>
              </a:extLst>
            </p:cNvPr>
            <p:cNvSpPr/>
            <p:nvPr/>
          </p:nvSpPr>
          <p:spPr>
            <a:xfrm>
              <a:off x="2221949" y="1995686"/>
              <a:ext cx="1603760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cxnSp>
          <p:nvCxnSpPr>
            <p:cNvPr id="32" name="Connecteur droit 31">
              <a:extLst>
                <a:ext uri="{FF2B5EF4-FFF2-40B4-BE49-F238E27FC236}">
                  <a16:creationId xmlns:a16="http://schemas.microsoft.com/office/drawing/2014/main" id="{98904344-0DF3-48A4-A491-4C3843F0FD9F}"/>
                </a:ext>
              </a:extLst>
            </p:cNvPr>
            <p:cNvCxnSpPr/>
            <p:nvPr/>
          </p:nvCxnSpPr>
          <p:spPr>
            <a:xfrm flipH="1">
              <a:off x="4067944" y="1995687"/>
              <a:ext cx="1" cy="2374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11"/>
            <p:cNvSpPr/>
            <p:nvPr/>
          </p:nvSpPr>
          <p:spPr>
            <a:xfrm>
              <a:off x="2123729" y="1620049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Interface tactile graphique</a:t>
              </a: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148974" y="2910729"/>
              <a:ext cx="184696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Indiquer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des alarmes précises, d’usage simple, à haute performance graphique et informative. 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6269812" y="1620046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4" name="Rectangle à coins arrondis 63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6269810" y="3068006"/>
              <a:ext cx="262266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d’installation I7 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Services de maintenance F7</a:t>
              </a:r>
              <a:r>
                <a:rPr lang="fr-FR" sz="950" baseline="30000" dirty="0">
                  <a:solidFill>
                    <a:prstClr val="white"/>
                  </a:solidFill>
                  <a:latin typeface="Arial"/>
                </a:rPr>
                <a:t>(1)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Systèmes de détection incendie Centralisateurs de mise en sécurité incendie</a:t>
              </a:r>
            </a:p>
          </p:txBody>
        </p:sp>
        <p:sp>
          <p:nvSpPr>
            <p:cNvPr id="68" name="Arrondir un rectangle avec un coin du même côté 67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72" name="Connecteur droit 71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ZoneTexte 40"/>
            <p:cNvSpPr txBox="1"/>
            <p:nvPr/>
          </p:nvSpPr>
          <p:spPr>
            <a:xfrm>
              <a:off x="6265651" y="4515966"/>
              <a:ext cx="2626830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594" indent="-228594" algn="r" defTabSz="914378">
                <a:buFontTx/>
                <a:buAutoNum type="arabicParenBoth"/>
              </a:pP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/>
                </a:rPr>
                <a:t>liste de nos agences I7, F7 certifiées  : cnpp.com</a:t>
              </a: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B3B61C3B-4AC5-4E20-BAB2-8260F4DF4AA7}"/>
                </a:ext>
              </a:extLst>
            </p:cNvPr>
            <p:cNvGrpSpPr/>
            <p:nvPr/>
          </p:nvGrpSpPr>
          <p:grpSpPr>
            <a:xfrm>
              <a:off x="179513" y="1620049"/>
              <a:ext cx="1796037" cy="2113982"/>
              <a:chOff x="179512" y="1620048"/>
              <a:chExt cx="1796037" cy="2113982"/>
            </a:xfrm>
          </p:grpSpPr>
          <p:sp>
            <p:nvSpPr>
              <p:cNvPr id="11" name="Rectangle 10"/>
              <p:cNvSpPr/>
              <p:nvPr/>
            </p:nvSpPr>
            <p:spPr>
              <a:xfrm>
                <a:off x="184119" y="1620048"/>
                <a:ext cx="1791430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 defTabSz="914378"/>
                <a:endParaRPr lang="fr-FR" sz="1050" dirty="0">
                  <a:solidFill>
                    <a:srgbClr val="002060"/>
                  </a:solidFill>
                  <a:latin typeface="Arial"/>
                </a:endParaRPr>
              </a:p>
            </p:txBody>
          </p:sp>
          <p:grpSp>
            <p:nvGrpSpPr>
              <p:cNvPr id="4" name="Groupe 3">
                <a:extLst>
                  <a:ext uri="{FF2B5EF4-FFF2-40B4-BE49-F238E27FC236}">
                    <a16:creationId xmlns:a16="http://schemas.microsoft.com/office/drawing/2014/main" id="{747F8189-BE63-4104-B872-27575BB0C7E4}"/>
                  </a:ext>
                </a:extLst>
              </p:cNvPr>
              <p:cNvGrpSpPr/>
              <p:nvPr/>
            </p:nvGrpSpPr>
            <p:grpSpPr>
              <a:xfrm>
                <a:off x="179512" y="1995686"/>
                <a:ext cx="1796036" cy="1738344"/>
                <a:chOff x="179512" y="1995686"/>
                <a:chExt cx="1796036" cy="1738344"/>
              </a:xfrm>
            </p:grpSpPr>
            <p:sp>
              <p:nvSpPr>
                <p:cNvPr id="15" name="Rectangle à coins arrondis 14"/>
                <p:cNvSpPr/>
                <p:nvPr/>
              </p:nvSpPr>
              <p:spPr>
                <a:xfrm>
                  <a:off x="293279" y="1995686"/>
                  <a:ext cx="1576743" cy="603605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914378"/>
                  <a:endParaRPr lang="fr-FR" dirty="0">
                    <a:solidFill>
                      <a:prstClr val="white"/>
                    </a:solidFill>
                    <a:latin typeface="Arial"/>
                  </a:endParaRPr>
                </a:p>
              </p:txBody>
            </p:sp>
            <p:sp>
              <p:nvSpPr>
                <p:cNvPr id="47" name="Rectangle 46"/>
                <p:cNvSpPr/>
                <p:nvPr/>
              </p:nvSpPr>
              <p:spPr>
                <a:xfrm>
                  <a:off x="179512" y="2910728"/>
                  <a:ext cx="1796036" cy="8233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 defTabSz="914378"/>
                  <a:r>
                    <a:rPr lang="fr-FR" sz="950" b="1" dirty="0">
                      <a:solidFill>
                        <a:prstClr val="black"/>
                      </a:solidFill>
                      <a:latin typeface="Arial"/>
                    </a:rPr>
                    <a:t>Créer </a:t>
                  </a:r>
                </a:p>
                <a:p>
                  <a:pPr algn="ctr" defTabSz="914378"/>
                  <a:r>
                    <a:rPr lang="fr-FR" sz="950" dirty="0">
                      <a:solidFill>
                        <a:prstClr val="black"/>
                      </a:solidFill>
                      <a:latin typeface="Arial"/>
                    </a:rPr>
                    <a:t>les conditions idéales de choix du système, en lien avec les risques, tailles et organisations humaines. </a:t>
                  </a:r>
                </a:p>
              </p:txBody>
            </p:sp>
          </p:grpSp>
        </p:grpSp>
        <p:cxnSp>
          <p:nvCxnSpPr>
            <p:cNvPr id="48" name="Connecteur droit 47"/>
            <p:cNvCxnSpPr/>
            <p:nvPr/>
          </p:nvCxnSpPr>
          <p:spPr>
            <a:xfrm flipH="1">
              <a:off x="1979713" y="1995685"/>
              <a:ext cx="1" cy="2374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Rectangle 8"/>
            <p:cNvSpPr/>
            <p:nvPr/>
          </p:nvSpPr>
          <p:spPr>
            <a:xfrm>
              <a:off x="179513" y="2669681"/>
              <a:ext cx="5868651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r>
                <a:rPr lang="fr-FR" sz="900" b="1" dirty="0">
                  <a:solidFill>
                    <a:srgbClr val="1F497D"/>
                  </a:solidFill>
                  <a:latin typeface="Arial"/>
                </a:rPr>
                <a:t>Gamme </a:t>
              </a: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35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1F5BF95-674C-4E1B-9B31-4806BEA7DF6D}"/>
                </a:ext>
              </a:extLst>
            </p:cNvPr>
            <p:cNvSpPr/>
            <p:nvPr/>
          </p:nvSpPr>
          <p:spPr>
            <a:xfrm>
              <a:off x="4133325" y="1609896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Cybersécurité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ACE6E71-9EAB-450E-8D40-EEEFBF5B1CCA}"/>
                </a:ext>
              </a:extLst>
            </p:cNvPr>
            <p:cNvSpPr/>
            <p:nvPr/>
          </p:nvSpPr>
          <p:spPr>
            <a:xfrm>
              <a:off x="4158571" y="2900577"/>
              <a:ext cx="1846964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Sécuriser 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</a:t>
              </a:r>
              <a:r>
                <a:rPr lang="fr-FR" sz="950" dirty="0">
                  <a:solidFill>
                    <a:prstClr val="black"/>
                  </a:solidFill>
                </a:rPr>
                <a:t>informations des tableaux du réseau </a:t>
              </a: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en renforçant la robustesse de chacun de leur système d’exploitation.</a:t>
              </a:r>
            </a:p>
          </p:txBody>
        </p:sp>
        <p:sp>
          <p:nvSpPr>
            <p:cNvPr id="39" name="Rectangle à coins arrondis 15">
              <a:extLst>
                <a:ext uri="{FF2B5EF4-FFF2-40B4-BE49-F238E27FC236}">
                  <a16:creationId xmlns:a16="http://schemas.microsoft.com/office/drawing/2014/main" id="{164782F7-BBFC-427F-8823-8DC7262A756C}"/>
                </a:ext>
              </a:extLst>
            </p:cNvPr>
            <p:cNvSpPr/>
            <p:nvPr/>
          </p:nvSpPr>
          <p:spPr>
            <a:xfrm>
              <a:off x="4260214" y="1985534"/>
              <a:ext cx="1603760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8" name="Image 7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D183CA6C-F2F6-4F0B-900C-E04D432359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2173" y="2712648"/>
              <a:ext cx="815481" cy="167311"/>
            </a:xfrm>
            <a:prstGeom prst="rect">
              <a:avLst/>
            </a:prstGeom>
          </p:spPr>
        </p:pic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A381D1F9-B4A8-402C-B818-9BD9BE02797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06082" y="2039355"/>
              <a:ext cx="932751" cy="516267"/>
            </a:xfrm>
            <a:prstGeom prst="rect">
              <a:avLst/>
            </a:prstGeom>
          </p:spPr>
        </p:pic>
        <p:pic>
          <p:nvPicPr>
            <p:cNvPr id="21" name="Image 2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8E14C397-DE63-400D-A6D2-580541A8CE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778" r="36982" b="21270"/>
            <a:stretch/>
          </p:blipFill>
          <p:spPr>
            <a:xfrm>
              <a:off x="395536" y="2033347"/>
              <a:ext cx="1355903" cy="511483"/>
            </a:xfrm>
            <a:prstGeom prst="rect">
              <a:avLst/>
            </a:prstGeom>
          </p:spPr>
        </p:pic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B2D97C60-0044-41A4-AD05-B762C084EB86}"/>
                </a:ext>
              </a:extLst>
            </p:cNvPr>
            <p:cNvSpPr txBox="1"/>
            <p:nvPr/>
          </p:nvSpPr>
          <p:spPr>
            <a:xfrm>
              <a:off x="437988" y="1632326"/>
              <a:ext cx="135329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Configurations</a:t>
              </a:r>
            </a:p>
          </p:txBody>
        </p:sp>
        <p:grpSp>
          <p:nvGrpSpPr>
            <p:cNvPr id="17" name="Groupe 16">
              <a:extLst>
                <a:ext uri="{FF2B5EF4-FFF2-40B4-BE49-F238E27FC236}">
                  <a16:creationId xmlns:a16="http://schemas.microsoft.com/office/drawing/2014/main" id="{005D19BD-9FC8-4F33-881C-10F2C90E3128}"/>
                </a:ext>
              </a:extLst>
            </p:cNvPr>
            <p:cNvGrpSpPr/>
            <p:nvPr/>
          </p:nvGrpSpPr>
          <p:grpSpPr>
            <a:xfrm>
              <a:off x="4462152" y="2055041"/>
              <a:ext cx="1199884" cy="464591"/>
              <a:chOff x="4454027" y="2067834"/>
              <a:chExt cx="1199884" cy="464591"/>
            </a:xfrm>
          </p:grpSpPr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63FBF205-31BD-47C1-BB20-67C9270C7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454027" y="2067834"/>
                <a:ext cx="451221" cy="464591"/>
              </a:xfrm>
              <a:prstGeom prst="rect">
                <a:avLst/>
              </a:prstGeom>
            </p:spPr>
          </p:pic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ECE60C50-F6B2-4343-BEED-4E9B4FB901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97963" y="2069821"/>
                <a:ext cx="455948" cy="462604"/>
              </a:xfrm>
              <a:prstGeom prst="rect">
                <a:avLst/>
              </a:prstGeom>
            </p:spPr>
          </p:pic>
        </p:grpSp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CF74C0C4-1ED7-48CF-859C-16B16E55FE70}"/>
                </a:ext>
              </a:extLst>
            </p:cNvPr>
            <p:cNvGrpSpPr/>
            <p:nvPr/>
          </p:nvGrpSpPr>
          <p:grpSpPr>
            <a:xfrm>
              <a:off x="6546709" y="2023832"/>
              <a:ext cx="2099256" cy="551196"/>
              <a:chOff x="6486935" y="2019492"/>
              <a:chExt cx="2099256" cy="551196"/>
            </a:xfrm>
          </p:grpSpPr>
          <p:pic>
            <p:nvPicPr>
              <p:cNvPr id="56" name="Image 55">
                <a:extLst>
                  <a:ext uri="{FF2B5EF4-FFF2-40B4-BE49-F238E27FC236}">
                    <a16:creationId xmlns:a16="http://schemas.microsoft.com/office/drawing/2014/main" id="{99EAE996-F2C0-4BEA-A085-A1B57B32A1B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367565" y="2076136"/>
                <a:ext cx="463409" cy="484611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5D74DB67-BE32-4AAE-8F01-6129AA51963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25524" b="13849"/>
              <a:stretch/>
            </p:blipFill>
            <p:spPr>
              <a:xfrm>
                <a:off x="7962242" y="2019492"/>
                <a:ext cx="623949" cy="551196"/>
              </a:xfrm>
              <a:prstGeom prst="rect">
                <a:avLst/>
              </a:prstGeom>
            </p:spPr>
          </p:pic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87CAA45E-FE78-45D7-9841-955E8EB94FB2}"/>
                  </a:ext>
                </a:extLst>
              </p:cNvPr>
              <p:cNvGrpSpPr/>
              <p:nvPr/>
            </p:nvGrpSpPr>
            <p:grpSpPr>
              <a:xfrm>
                <a:off x="6486935" y="2047804"/>
                <a:ext cx="749361" cy="503253"/>
                <a:chOff x="6444208" y="2067834"/>
                <a:chExt cx="749361" cy="503253"/>
              </a:xfrm>
            </p:grpSpPr>
            <p:pic>
              <p:nvPicPr>
                <p:cNvPr id="22" name="Image 21">
                  <a:extLst>
                    <a:ext uri="{FF2B5EF4-FFF2-40B4-BE49-F238E27FC236}">
                      <a16:creationId xmlns:a16="http://schemas.microsoft.com/office/drawing/2014/main" id="{4E377819-8949-4836-B88D-0C006FA046F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4790"/>
                <a:stretch/>
              </p:blipFill>
              <p:spPr>
                <a:xfrm rot="5400000" flipV="1">
                  <a:off x="6380774" y="2131268"/>
                  <a:ext cx="503253" cy="376385"/>
                </a:xfrm>
                <a:prstGeom prst="rect">
                  <a:avLst/>
                </a:prstGeom>
              </p:spPr>
            </p:pic>
            <p:pic>
              <p:nvPicPr>
                <p:cNvPr id="51" name="Image 50">
                  <a:extLst>
                    <a:ext uri="{FF2B5EF4-FFF2-40B4-BE49-F238E27FC236}">
                      <a16:creationId xmlns:a16="http://schemas.microsoft.com/office/drawing/2014/main" id="{597E190E-2047-4A32-939B-5E38A3B35A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r="24790"/>
                <a:stretch/>
              </p:blipFill>
              <p:spPr>
                <a:xfrm rot="5400000" flipV="1">
                  <a:off x="6753750" y="2131268"/>
                  <a:ext cx="503253" cy="376385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D4062F69-DD39-42B2-A1B5-A70204FD05CD}"/>
                </a:ext>
              </a:extLst>
            </p:cNvPr>
            <p:cNvSpPr/>
            <p:nvPr/>
          </p:nvSpPr>
          <p:spPr>
            <a:xfrm>
              <a:off x="179513" y="3723880"/>
              <a:ext cx="5868651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La gamme INfluence comprend toutes tailles et configurations de systèmes de sécurité incendie A et B.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Chaque tableau utilise un écran tactile couleurs à affichage graphique des alarmes et dérangements. </a:t>
              </a:r>
            </a:p>
            <a:p>
              <a:pPr algn="ctr" defTabSz="914378"/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La mise en réseau de soixante tableaux permet des exploitations centralisées, distribuées, redondantes. Un protocole spécifique cybersécurité à chaque centrale rend le système plus sûr</a:t>
              </a:r>
              <a:r>
                <a:rPr lang="fr-FR" sz="950" baseline="30000" dirty="0">
                  <a:solidFill>
                    <a:srgbClr val="002060"/>
                  </a:solidFill>
                  <a:latin typeface="Arial"/>
                </a:rPr>
                <a:t>(2)</a:t>
              </a: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. </a:t>
              </a:r>
            </a:p>
          </p:txBody>
        </p:sp>
      </p:grpSp>
      <p:sp>
        <p:nvSpPr>
          <p:cNvPr id="55" name="ZoneTexte 54">
            <a:extLst>
              <a:ext uri="{FF2B5EF4-FFF2-40B4-BE49-F238E27FC236}">
                <a16:creationId xmlns:a16="http://schemas.microsoft.com/office/drawing/2014/main" id="{5B50B321-4CB8-4E40-BAAF-EA9FC661DE31}"/>
              </a:ext>
            </a:extLst>
          </p:cNvPr>
          <p:cNvSpPr txBox="1"/>
          <p:nvPr/>
        </p:nvSpPr>
        <p:spPr>
          <a:xfrm>
            <a:off x="6024873" y="4830073"/>
            <a:ext cx="2926615" cy="2385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0" lang="fr-FR" sz="700" b="0" i="1" u="none" strike="noStrike" kern="1200" cap="none" spc="0" normalizeH="0" baseline="3000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(2)</a:t>
            </a:r>
            <a:r>
              <a:rPr lang="fr-FR" sz="700" i="1" dirty="0">
                <a:solidFill>
                  <a:schemeClr val="bg1">
                    <a:lumMod val="95000"/>
                  </a:schemeClr>
                </a:solidFill>
                <a:latin typeface="Arial"/>
              </a:rPr>
              <a:t> Protocole élaboré par le CNPP. Nous consulter pour le document. </a:t>
            </a:r>
            <a:r>
              <a: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lang="fr-FR" dirty="0">
              <a:solidFill>
                <a:schemeClr val="bg1">
                  <a:lumMod val="95000"/>
                </a:schemeClr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E2C7B675-263C-7F75-3750-D7D1F008B483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6" name="Image 5">
              <a:hlinkClick r:id="rId11" action="ppaction://hlinksldjump"/>
              <a:extLst>
                <a:ext uri="{FF2B5EF4-FFF2-40B4-BE49-F238E27FC236}">
                  <a16:creationId xmlns:a16="http://schemas.microsoft.com/office/drawing/2014/main" id="{7896A736-09AE-34A1-3131-CED81AC3EE3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13" action="ppaction://hlinksldjump"/>
              <a:extLst>
                <a:ext uri="{FF2B5EF4-FFF2-40B4-BE49-F238E27FC236}">
                  <a16:creationId xmlns:a16="http://schemas.microsoft.com/office/drawing/2014/main" id="{AAB1142C-BB98-8348-4FA9-8B2D5305B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3" name="Image 12">
              <a:hlinkClick r:id="rId15" action="ppaction://hlinksldjump"/>
              <a:extLst>
                <a:ext uri="{FF2B5EF4-FFF2-40B4-BE49-F238E27FC236}">
                  <a16:creationId xmlns:a16="http://schemas.microsoft.com/office/drawing/2014/main" id="{D92F8F18-26D6-D9AF-015B-D23E2E05C2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851BB5BE-C9C2-9D06-04A3-C2B86D02CC1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Systèmes de sécurité incendie catégorie A et B adressables</a:t>
            </a:r>
          </a:p>
        </p:txBody>
      </p:sp>
    </p:spTree>
    <p:extLst>
      <p:ext uri="{BB962C8B-B14F-4D97-AF65-F5344CB8AC3E}">
        <p14:creationId xmlns:p14="http://schemas.microsoft.com/office/powerpoint/2010/main" val="3809317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FEFD162-086C-960D-C834-FA05BB75550D}"/>
              </a:ext>
            </a:extLst>
          </p:cNvPr>
          <p:cNvGrpSpPr/>
          <p:nvPr/>
        </p:nvGrpSpPr>
        <p:grpSpPr>
          <a:xfrm>
            <a:off x="179277" y="1155152"/>
            <a:ext cx="8720696" cy="2895921"/>
            <a:chOff x="179277" y="1620045"/>
            <a:chExt cx="8720696" cy="2895921"/>
          </a:xfrm>
        </p:grpSpPr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49283E5F-1B5C-42CF-861C-E9DBEF3C19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22207" y="1620045"/>
              <a:ext cx="1777766" cy="2895920"/>
            </a:xfrm>
            <a:prstGeom prst="rect">
              <a:avLst/>
            </a:prstGeom>
          </p:spPr>
        </p:pic>
        <p:sp>
          <p:nvSpPr>
            <p:cNvPr id="39" name="Flèche : pentagone 38">
              <a:extLst>
                <a:ext uri="{FF2B5EF4-FFF2-40B4-BE49-F238E27FC236}">
                  <a16:creationId xmlns:a16="http://schemas.microsoft.com/office/drawing/2014/main" id="{00B1377C-07CA-45A8-8F11-3F2C6297B08B}"/>
                </a:ext>
              </a:extLst>
            </p:cNvPr>
            <p:cNvSpPr/>
            <p:nvPr/>
          </p:nvSpPr>
          <p:spPr>
            <a:xfrm>
              <a:off x="179277" y="1923678"/>
              <a:ext cx="7273043" cy="2232247"/>
            </a:xfrm>
            <a:prstGeom prst="homePlate">
              <a:avLst>
                <a:gd name="adj" fmla="val 16614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fr-FR" sz="1200" b="1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593F307-9428-43E7-A8B1-73A0F48770F4}"/>
                </a:ext>
              </a:extLst>
            </p:cNvPr>
            <p:cNvSpPr/>
            <p:nvPr/>
          </p:nvSpPr>
          <p:spPr>
            <a:xfrm>
              <a:off x="179278" y="1620045"/>
              <a:ext cx="6942929" cy="2895920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44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867C3236-FB4F-4CA3-A5EB-1C275E5AC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99" y="3348238"/>
              <a:ext cx="2109761" cy="1167728"/>
            </a:xfrm>
            <a:prstGeom prst="rect">
              <a:avLst/>
            </a:prstGeom>
          </p:spPr>
        </p:pic>
        <p:pic>
          <p:nvPicPr>
            <p:cNvPr id="20" name="Image 19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0EFDBAEB-3015-486D-BAC5-07E6B3513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799" y="1620045"/>
              <a:ext cx="2109761" cy="1167729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2411760" y="1620049"/>
              <a:ext cx="445988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ECS et CMSI adressables avec écran graphique tactile couleur intégré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832812EE-407D-4C2E-B8B3-BD482A9B6305}"/>
                </a:ext>
              </a:extLst>
            </p:cNvPr>
            <p:cNvSpPr txBox="1"/>
            <p:nvPr/>
          </p:nvSpPr>
          <p:spPr>
            <a:xfrm>
              <a:off x="2492210" y="3877901"/>
              <a:ext cx="184446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r" defTabSz="914378">
                <a:buAutoNum type="arabicParenBoth"/>
              </a:pPr>
              <a:r>
                <a:rPr lang="fr-FR" sz="500" i="1" dirty="0">
                  <a:solidFill>
                    <a:schemeClr val="accent1"/>
                  </a:solidFill>
                  <a:latin typeface="Arial"/>
                </a:rPr>
                <a:t>Protocole établi par le CNPP, </a:t>
              </a:r>
            </a:p>
            <a:p>
              <a:pPr algn="r" defTabSz="914378"/>
              <a:r>
                <a:rPr lang="fr-FR" sz="500" i="1" dirty="0">
                  <a:solidFill>
                    <a:schemeClr val="accent1"/>
                  </a:solidFill>
                  <a:latin typeface="Arial"/>
                </a:rPr>
                <a:t>nous consulter pour récupérer le document. </a:t>
              </a: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A410E29-B20B-4743-8523-2BD4E4D05705}"/>
                </a:ext>
              </a:extLst>
            </p:cNvPr>
            <p:cNvGrpSpPr/>
            <p:nvPr/>
          </p:nvGrpSpPr>
          <p:grpSpPr>
            <a:xfrm>
              <a:off x="2492210" y="2262493"/>
              <a:ext cx="4287542" cy="1611025"/>
              <a:chOff x="2492210" y="1997877"/>
              <a:chExt cx="4287542" cy="1611025"/>
            </a:xfrm>
          </p:grpSpPr>
          <p:pic>
            <p:nvPicPr>
              <p:cNvPr id="45" name="Image 44" descr="Une image contenant texte, équipement électronique&#10;&#10;Description générée automatiquement">
                <a:extLst>
                  <a:ext uri="{FF2B5EF4-FFF2-40B4-BE49-F238E27FC236}">
                    <a16:creationId xmlns:a16="http://schemas.microsoft.com/office/drawing/2014/main" id="{356D7AD7-B2E7-468C-BB39-89984824F89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9270" b="9810"/>
              <a:stretch/>
            </p:blipFill>
            <p:spPr>
              <a:xfrm>
                <a:off x="2492210" y="1997877"/>
                <a:ext cx="1844461" cy="1611025"/>
              </a:xfrm>
              <a:prstGeom prst="rect">
                <a:avLst/>
              </a:prstGeom>
            </p:spPr>
          </p:pic>
          <p:pic>
            <p:nvPicPr>
              <p:cNvPr id="4" name="Image 3">
                <a:extLst>
                  <a:ext uri="{FF2B5EF4-FFF2-40B4-BE49-F238E27FC236}">
                    <a16:creationId xmlns:a16="http://schemas.microsoft.com/office/drawing/2014/main" id="{158E96A7-C058-48B4-9B6C-DA02294551B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11172"/>
              <a:stretch/>
            </p:blipFill>
            <p:spPr>
              <a:xfrm>
                <a:off x="4336671" y="1997877"/>
                <a:ext cx="2443081" cy="1611025"/>
              </a:xfrm>
              <a:prstGeom prst="rect">
                <a:avLst/>
              </a:prstGeom>
            </p:spPr>
          </p:pic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428A56D4-2F0D-42D5-BE5D-7CDCBFB88F15}"/>
                  </a:ext>
                </a:extLst>
              </p:cNvPr>
              <p:cNvSpPr/>
              <p:nvPr/>
            </p:nvSpPr>
            <p:spPr>
              <a:xfrm>
                <a:off x="4338617" y="1997877"/>
                <a:ext cx="2441135" cy="253245"/>
              </a:xfrm>
              <a:prstGeom prst="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sz="900" b="1" dirty="0">
                  <a:solidFill>
                    <a:srgbClr val="1F497D"/>
                  </a:solidFill>
                  <a:latin typeface="Arial"/>
                </a:endParaRPr>
              </a:p>
            </p:txBody>
          </p:sp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65960E5A-D2FC-4BD5-A22F-C926C4FBAD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41194" y="2428792"/>
                <a:ext cx="672449" cy="1049841"/>
              </a:xfrm>
              <a:prstGeom prst="rect">
                <a:avLst/>
              </a:prstGeom>
            </p:spPr>
          </p:pic>
          <p:pic>
            <p:nvPicPr>
              <p:cNvPr id="36" name="Image 35">
                <a:extLst>
                  <a:ext uri="{FF2B5EF4-FFF2-40B4-BE49-F238E27FC236}">
                    <a16:creationId xmlns:a16="http://schemas.microsoft.com/office/drawing/2014/main" id="{C645AE81-4A9C-4703-9C20-639C947486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6324" y="2665570"/>
                <a:ext cx="672449" cy="813063"/>
              </a:xfrm>
              <a:prstGeom prst="rect">
                <a:avLst/>
              </a:prstGeom>
            </p:spPr>
          </p:pic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8E68054A-3234-49AA-96A9-94CBFFCC23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012967" y="2849531"/>
                <a:ext cx="636636" cy="586255"/>
              </a:xfrm>
              <a:prstGeom prst="rect">
                <a:avLst/>
              </a:prstGeom>
            </p:spPr>
          </p:pic>
          <p:pic>
            <p:nvPicPr>
              <p:cNvPr id="38" name="Image 37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10D52DF4-D6D5-46E1-93DA-2B1ECD90D8F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40388" y="2028013"/>
                <a:ext cx="886118" cy="181803"/>
              </a:xfrm>
              <a:prstGeom prst="rect">
                <a:avLst/>
              </a:prstGeom>
            </p:spPr>
          </p:pic>
        </p:grpSp>
        <p:sp>
          <p:nvSpPr>
            <p:cNvPr id="40" name="Flèche : pentagone 39">
              <a:extLst>
                <a:ext uri="{FF2B5EF4-FFF2-40B4-BE49-F238E27FC236}">
                  <a16:creationId xmlns:a16="http://schemas.microsoft.com/office/drawing/2014/main" id="{F9C13FA0-4497-4789-9ECE-701218B64979}"/>
                </a:ext>
              </a:extLst>
            </p:cNvPr>
            <p:cNvSpPr/>
            <p:nvPr/>
          </p:nvSpPr>
          <p:spPr>
            <a:xfrm rot="5400000">
              <a:off x="1099582" y="2104020"/>
              <a:ext cx="446875" cy="1927972"/>
            </a:xfrm>
            <a:prstGeom prst="homePlate">
              <a:avLst>
                <a:gd name="adj" fmla="val 100000"/>
              </a:avLst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1219140"/>
              <a:endParaRPr lang="fr-FR" sz="1200" b="1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F9FB708E-2FC1-4D4D-C446-B31883C39016}"/>
                </a:ext>
              </a:extLst>
            </p:cNvPr>
            <p:cNvSpPr txBox="1"/>
            <p:nvPr/>
          </p:nvSpPr>
          <p:spPr>
            <a:xfrm>
              <a:off x="3650742" y="3167307"/>
              <a:ext cx="304779" cy="1694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 defTabSz="914378"/>
              <a:r>
                <a:rPr lang="fr-FR" sz="500" i="1" dirty="0">
                  <a:solidFill>
                    <a:schemeClr val="bg1"/>
                  </a:solidFill>
                  <a:latin typeface="Arial"/>
                </a:rPr>
                <a:t>(1)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E42968C1-29F5-1BF7-EBFD-E080B594DA02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9" name="Image 8">
              <a:hlinkClick r:id="rId11" action="ppaction://hlinksldjump"/>
              <a:extLst>
                <a:ext uri="{FF2B5EF4-FFF2-40B4-BE49-F238E27FC236}">
                  <a16:creationId xmlns:a16="http://schemas.microsoft.com/office/drawing/2014/main" id="{D7AC9E19-3C6E-DDCE-1FFF-68DCAC2D0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0" name="Image 9">
              <a:hlinkClick r:id="rId13" action="ppaction://hlinksldjump"/>
              <a:extLst>
                <a:ext uri="{FF2B5EF4-FFF2-40B4-BE49-F238E27FC236}">
                  <a16:creationId xmlns:a16="http://schemas.microsoft.com/office/drawing/2014/main" id="{489FB8AA-D304-ECD6-7684-ED8C830E735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2" name="Image 11">
              <a:hlinkClick r:id="rId15" action="ppaction://hlinksldjump"/>
              <a:extLst>
                <a:ext uri="{FF2B5EF4-FFF2-40B4-BE49-F238E27FC236}">
                  <a16:creationId xmlns:a16="http://schemas.microsoft.com/office/drawing/2014/main" id="{68FDB235-DBCE-3C96-C77F-3E7B629D0A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CFFBF3E6-716C-2009-049B-F9E326EE5A3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Systèmes de sécurité incendie catégorie A et B adressables</a:t>
            </a:r>
          </a:p>
        </p:txBody>
      </p:sp>
    </p:spTree>
    <p:extLst>
      <p:ext uri="{BB962C8B-B14F-4D97-AF65-F5344CB8AC3E}">
        <p14:creationId xmlns:p14="http://schemas.microsoft.com/office/powerpoint/2010/main" val="3395556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D45D1E0-A82F-7D74-E6DB-EC360B58F57B}"/>
              </a:ext>
            </a:extLst>
          </p:cNvPr>
          <p:cNvGrpSpPr/>
          <p:nvPr/>
        </p:nvGrpSpPr>
        <p:grpSpPr>
          <a:xfrm>
            <a:off x="168058" y="1155152"/>
            <a:ext cx="8816167" cy="2957697"/>
            <a:chOff x="168058" y="1615524"/>
            <a:chExt cx="8816167" cy="2957697"/>
          </a:xfrm>
        </p:grpSpPr>
        <p:sp>
          <p:nvSpPr>
            <p:cNvPr id="83" name="ZoneTexte 82"/>
            <p:cNvSpPr txBox="1"/>
            <p:nvPr/>
          </p:nvSpPr>
          <p:spPr>
            <a:xfrm>
              <a:off x="168058" y="4250056"/>
              <a:ext cx="8813134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r"/>
              <a:r>
                <a:rPr kumimoji="0" lang="fr-FR" sz="500" b="0" i="1" u="none" strike="noStrike" kern="1200" cap="none" spc="0" normalizeH="0" baseline="3000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(2)</a:t>
              </a: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+mj-lt"/>
                  <a:ea typeface="+mn-ea"/>
                  <a:cs typeface="+mn-cs"/>
                </a:rPr>
                <a:t> </a:t>
              </a: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SMC est une marque commerciale de Chubb Delta Télésurveillance - Société par Actions Simplifiées au capital de 1045612,72€. 320 975 691 RCS Lyon. </a:t>
              </a:r>
            </a:p>
            <a:p>
              <a:pPr lvl="0" algn="r"/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Siège social : 9, rue du Chateau d’eau - Parc d’Affaires de Dardilly - BP 70 - 69543 Champagne au Mont d’Or Cedex. *Autorisation d’exercer n°AUT-069-2118-04-04-20190368214 délivrée le 04/04/2019 par le CNAPS Sud-Est Lyon. </a:t>
              </a:r>
            </a:p>
            <a:p>
              <a:pPr lvl="0" algn="r"/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Article L612-14 du code de sécurité intérieure « L’autorisation d’exercice ne confère aucune prérogative de puissance publique à l’entreprise ou aux personnes qui en bénéficient ». </a:t>
              </a:r>
              <a:endParaRPr kumimoji="0" lang="fr-FR" sz="5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8580351A-3F03-43BB-89CF-3600B410E56C}"/>
                </a:ext>
              </a:extLst>
            </p:cNvPr>
            <p:cNvSpPr/>
            <p:nvPr/>
          </p:nvSpPr>
          <p:spPr>
            <a:xfrm>
              <a:off x="7452321" y="1924804"/>
              <a:ext cx="1531904" cy="2305522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schemeClr val="bg1"/>
                </a:solidFill>
              </a:endParaRPr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18E149C5-F376-487D-9D22-0A31F4CEDB3A}"/>
                </a:ext>
              </a:extLst>
            </p:cNvPr>
            <p:cNvSpPr/>
            <p:nvPr/>
          </p:nvSpPr>
          <p:spPr>
            <a:xfrm>
              <a:off x="171090" y="1635644"/>
              <a:ext cx="1872208" cy="2583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Rectangle à coins arrondis 68">
              <a:extLst>
                <a:ext uri="{FF2B5EF4-FFF2-40B4-BE49-F238E27FC236}">
                  <a16:creationId xmlns:a16="http://schemas.microsoft.com/office/drawing/2014/main" id="{6027519D-A295-4742-B89F-F549050A34A1}"/>
                </a:ext>
              </a:extLst>
            </p:cNvPr>
            <p:cNvSpPr/>
            <p:nvPr/>
          </p:nvSpPr>
          <p:spPr>
            <a:xfrm>
              <a:off x="337594" y="1995685"/>
              <a:ext cx="1539200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27486611-D824-40F8-B856-E62480B5B6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88" t="15000" r="6688" b="15000"/>
            <a:stretch/>
          </p:blipFill>
          <p:spPr>
            <a:xfrm>
              <a:off x="553244" y="2045692"/>
              <a:ext cx="1107901" cy="503591"/>
            </a:xfrm>
            <a:prstGeom prst="rect">
              <a:avLst/>
            </a:prstGeom>
          </p:spPr>
        </p:pic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3806137A-E4D5-43F8-A92A-3192EFAADBFB}"/>
                </a:ext>
              </a:extLst>
            </p:cNvPr>
            <p:cNvSpPr/>
            <p:nvPr/>
          </p:nvSpPr>
          <p:spPr>
            <a:xfrm>
              <a:off x="168058" y="2669680"/>
              <a:ext cx="1872207" cy="25324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3E58F931-3DB8-49DC-B897-20EA1BCF150A}"/>
                </a:ext>
              </a:extLst>
            </p:cNvPr>
            <p:cNvSpPr/>
            <p:nvPr/>
          </p:nvSpPr>
          <p:spPr>
            <a:xfrm>
              <a:off x="193302" y="2677039"/>
              <a:ext cx="18469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b="1" cap="all" dirty="0">
                  <a:solidFill>
                    <a:srgbClr val="1F497D"/>
                  </a:solidFill>
                </a:rPr>
                <a:t>ATS1500A IP-MM-HK</a:t>
              </a:r>
              <a:endParaRPr kumimoji="0" lang="fr-FR" sz="950" b="1" i="0" u="none" strike="noStrike" kern="1200" cap="all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F2D6DC1-FEC3-4320-A481-0C55D2EB0E70}"/>
                </a:ext>
              </a:extLst>
            </p:cNvPr>
            <p:cNvSpPr/>
            <p:nvPr/>
          </p:nvSpPr>
          <p:spPr>
            <a:xfrm>
              <a:off x="183713" y="2910728"/>
              <a:ext cx="1846963" cy="53091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transmettre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Les informations d’alarme, de dérangement et d’extinction</a:t>
              </a: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89FAE131-D662-4C37-91E8-262320C3BB4C}"/>
                </a:ext>
              </a:extLst>
            </p:cNvPr>
            <p:cNvSpPr/>
            <p:nvPr/>
          </p:nvSpPr>
          <p:spPr>
            <a:xfrm>
              <a:off x="168059" y="3557740"/>
              <a:ext cx="1875240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1F497D"/>
                  </a:solidFill>
                </a:rPr>
                <a:t>Nos transmetteurs NFA2P grade 2 (autonomie 36 heures) comportent 8 entrées, extension à 32 possible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9B1358B4-8344-451E-A3AB-CA7DA1CE58A8}"/>
                </a:ext>
              </a:extLst>
            </p:cNvPr>
            <p:cNvSpPr/>
            <p:nvPr/>
          </p:nvSpPr>
          <p:spPr>
            <a:xfrm>
              <a:off x="180679" y="1626873"/>
              <a:ext cx="184696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Transmetteur </a:t>
              </a: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168702" y="1635645"/>
              <a:ext cx="1846963" cy="2599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57944" y="2669680"/>
              <a:ext cx="1872207" cy="253245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68702" y="2669680"/>
              <a:ext cx="18469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Solution secure cloud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168702" y="1635645"/>
              <a:ext cx="187220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Informations sécurisées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193822" y="3557740"/>
              <a:ext cx="184708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1F497D"/>
                  </a:solidFill>
                </a:rPr>
                <a:t>Associée à la centrale </a:t>
              </a:r>
              <a:r>
                <a:rPr lang="fr-FR" sz="950" b="1" dirty="0">
                  <a:solidFill>
                    <a:srgbClr val="1F497D"/>
                  </a:solidFill>
                </a:rPr>
                <a:t>ATS1500</a:t>
              </a:r>
              <a:r>
                <a:rPr lang="fr-FR" sz="950" dirty="0">
                  <a:solidFill>
                    <a:srgbClr val="1F497D"/>
                  </a:solidFill>
                </a:rPr>
                <a:t>, </a:t>
              </a:r>
              <a:r>
                <a:rPr lang="fr-FR" sz="950" b="1" dirty="0" err="1">
                  <a:solidFill>
                    <a:srgbClr val="1F497D"/>
                  </a:solidFill>
                </a:rPr>
                <a:t>ultraSync</a:t>
              </a:r>
              <a:r>
                <a:rPr lang="fr-FR" sz="950" dirty="0">
                  <a:solidFill>
                    <a:srgbClr val="1F497D"/>
                  </a:solidFill>
                </a:rPr>
                <a:t> utilise un vecteur de transmission certifié et cyber niveau 3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68702" y="2910728"/>
              <a:ext cx="184696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Sécuriser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</a:t>
              </a: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 chaine globale de transmission des informations de télésurveillance incendie</a:t>
              </a:r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A82D5A12-30CA-4FA6-839B-D7CF213C7FE5}"/>
                </a:ext>
              </a:extLst>
            </p:cNvPr>
            <p:cNvGrpSpPr/>
            <p:nvPr/>
          </p:nvGrpSpPr>
          <p:grpSpPr>
            <a:xfrm>
              <a:off x="2252826" y="1995686"/>
              <a:ext cx="1678715" cy="603605"/>
              <a:chOff x="2275596" y="1995686"/>
              <a:chExt cx="1678715" cy="603605"/>
            </a:xfrm>
          </p:grpSpPr>
          <p:sp>
            <p:nvSpPr>
              <p:cNvPr id="66" name="Rectangle à coins arrondis 65"/>
              <p:cNvSpPr/>
              <p:nvPr/>
            </p:nvSpPr>
            <p:spPr>
              <a:xfrm>
                <a:off x="2275596" y="1995686"/>
                <a:ext cx="1678715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7B722CE3-0D36-4C71-9824-25A4E2DDC2C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07589" y="2095803"/>
                <a:ext cx="1614729" cy="420841"/>
              </a:xfrm>
              <a:prstGeom prst="rect">
                <a:avLst/>
              </a:prstGeom>
            </p:spPr>
          </p:pic>
        </p:grpSp>
        <p:sp>
          <p:nvSpPr>
            <p:cNvPr id="53" name="Rectangle 52"/>
            <p:cNvSpPr/>
            <p:nvPr/>
          </p:nvSpPr>
          <p:spPr>
            <a:xfrm>
              <a:off x="4175293" y="1635644"/>
              <a:ext cx="1872208" cy="259920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175293" y="3557740"/>
              <a:ext cx="187220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1F497D"/>
                  </a:solidFill>
                </a:rPr>
                <a:t>SMC assure la télésurveillance d’alarmes incendie et d’alarmes techniques des installations Chubb France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1F497D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155553" y="2669680"/>
              <a:ext cx="1891947" cy="241306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small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65422" y="2669680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Télésurveillance </a:t>
              </a:r>
              <a:r>
                <a:rPr kumimoji="0" lang="fr-FR" sz="950" b="1" i="0" u="none" strike="noStrike" kern="1200" cap="all" spc="0" normalizeH="0" baseline="3000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(2)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175293" y="1635644"/>
              <a:ext cx="187220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Assistance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75293" y="2910728"/>
              <a:ext cx="187220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Surveiller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une surveillance à distance, tracée, permanente et sécurisée</a:t>
              </a:r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4535333" y="1995686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091F29F-ECD3-45CE-860C-233C22B26E0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22166" y="2176153"/>
              <a:ext cx="778462" cy="242671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C6F355ED-D7B6-4FDB-B729-5B271ACD1B26}"/>
                </a:ext>
              </a:extLst>
            </p:cNvPr>
            <p:cNvSpPr/>
            <p:nvPr/>
          </p:nvSpPr>
          <p:spPr>
            <a:xfrm>
              <a:off x="7660347" y="4051105"/>
              <a:ext cx="1154483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6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(1) APSAD P3 : cnpp.com . </a:t>
              </a:r>
              <a:endParaRPr lang="fr-FR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FA155D23-C5C7-43AA-A6BE-61179AC923DF}"/>
                </a:ext>
              </a:extLst>
            </p:cNvPr>
            <p:cNvSpPr/>
            <p:nvPr/>
          </p:nvSpPr>
          <p:spPr>
            <a:xfrm>
              <a:off x="7449288" y="2669680"/>
              <a:ext cx="1531904" cy="8463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700" b="1" cap="all" dirty="0"/>
                <a:t>Télésurveillance </a:t>
              </a:r>
              <a:r>
                <a:rPr lang="fr-FR" sz="700" baseline="30000" dirty="0"/>
                <a:t>(2)</a:t>
              </a:r>
              <a:r>
                <a:rPr lang="fr-FR" sz="700" dirty="0"/>
                <a:t> :  </a:t>
              </a:r>
            </a:p>
            <a:p>
              <a:pPr lvl="0" algn="ctr"/>
              <a:r>
                <a:rPr lang="fr-FR" sz="700" dirty="0"/>
                <a:t>Centres certifiés </a:t>
              </a:r>
            </a:p>
            <a:p>
              <a:pPr lvl="0" algn="ctr"/>
              <a:endParaRPr lang="fr-FR" sz="700" dirty="0"/>
            </a:p>
            <a:p>
              <a:pPr lvl="0" algn="ctr"/>
              <a:r>
                <a:rPr lang="fr-FR" sz="700" dirty="0"/>
                <a:t>APSAD P3 </a:t>
              </a:r>
              <a:r>
                <a:rPr lang="fr-FR" sz="700" baseline="30000" dirty="0"/>
                <a:t>(1)</a:t>
              </a:r>
              <a:r>
                <a:rPr lang="fr-FR" sz="700" dirty="0"/>
                <a:t> </a:t>
              </a:r>
            </a:p>
            <a:p>
              <a:pPr lvl="0" algn="ctr"/>
              <a:endParaRPr lang="fr-FR" sz="700" dirty="0"/>
            </a:p>
            <a:p>
              <a:pPr lvl="0" algn="ctr"/>
              <a:r>
                <a:rPr lang="fr-FR" sz="700" dirty="0"/>
                <a:t>ISO 9001 : 2015; </a:t>
              </a:r>
            </a:p>
            <a:p>
              <a:pPr lvl="0" algn="ctr"/>
              <a:r>
                <a:rPr lang="fr-FR" sz="700" dirty="0"/>
                <a:t>infrastructures sécurisées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FA634B96-AFC4-49A1-9B29-A88A54541A38}"/>
                </a:ext>
              </a:extLst>
            </p:cNvPr>
            <p:cNvSpPr/>
            <p:nvPr/>
          </p:nvSpPr>
          <p:spPr>
            <a:xfrm>
              <a:off x="6253174" y="1924804"/>
              <a:ext cx="1144597" cy="23055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schemeClr val="bg1"/>
                </a:solidFill>
              </a:endParaRPr>
            </a:p>
          </p:txBody>
        </p:sp>
        <p:sp>
          <p:nvSpPr>
            <p:cNvPr id="86" name="Rectangle à coins arrondis 54">
              <a:extLst>
                <a:ext uri="{FF2B5EF4-FFF2-40B4-BE49-F238E27FC236}">
                  <a16:creationId xmlns:a16="http://schemas.microsoft.com/office/drawing/2014/main" id="{95120C1D-9A66-42FC-A10E-734A0838B51A}"/>
                </a:ext>
              </a:extLst>
            </p:cNvPr>
            <p:cNvSpPr/>
            <p:nvPr/>
          </p:nvSpPr>
          <p:spPr>
            <a:xfrm>
              <a:off x="6300192" y="1995687"/>
              <a:ext cx="1038764" cy="603603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53703951-D8B3-4834-B2E2-A84E9A2049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641208" y="2096677"/>
              <a:ext cx="356733" cy="416639"/>
            </a:xfrm>
            <a:prstGeom prst="rect">
              <a:avLst/>
            </a:prstGeom>
          </p:spPr>
        </p:pic>
        <p:sp>
          <p:nvSpPr>
            <p:cNvPr id="100" name="Rectangle à coins arrondis 54">
              <a:extLst>
                <a:ext uri="{FF2B5EF4-FFF2-40B4-BE49-F238E27FC236}">
                  <a16:creationId xmlns:a16="http://schemas.microsoft.com/office/drawing/2014/main" id="{3B2D61F4-3D57-49E9-AF44-5F2C7B2FCD3C}"/>
                </a:ext>
              </a:extLst>
            </p:cNvPr>
            <p:cNvSpPr/>
            <p:nvPr/>
          </p:nvSpPr>
          <p:spPr>
            <a:xfrm>
              <a:off x="7543440" y="1991806"/>
              <a:ext cx="1327420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D410679-250E-4EBC-A098-9C80D26B2015}"/>
                </a:ext>
              </a:extLst>
            </p:cNvPr>
            <p:cNvSpPr/>
            <p:nvPr/>
          </p:nvSpPr>
          <p:spPr>
            <a:xfrm>
              <a:off x="6250141" y="2669680"/>
              <a:ext cx="1144597" cy="14927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700" b="1" dirty="0"/>
                <a:t>TRANSMETTEUR ATS1500A IP-MM-HK</a:t>
              </a:r>
              <a:r>
                <a:rPr lang="fr-FR" sz="700" dirty="0"/>
                <a:t> </a:t>
              </a:r>
            </a:p>
            <a:p>
              <a:pPr lvl="0" algn="ctr"/>
              <a:endParaRPr lang="fr-FR" sz="700" dirty="0"/>
            </a:p>
            <a:p>
              <a:pPr lvl="0" algn="ctr"/>
              <a:r>
                <a:rPr lang="fr-FR" sz="700" b="1" dirty="0"/>
                <a:t>NF A2P</a:t>
              </a:r>
              <a:r>
                <a:rPr lang="fr-FR" sz="700" dirty="0"/>
                <a:t>; </a:t>
              </a:r>
            </a:p>
            <a:p>
              <a:pPr lvl="0" algn="ctr"/>
              <a:r>
                <a:rPr lang="fr-FR" sz="700" dirty="0"/>
                <a:t>Certificat n° 1221100036A8 selon référentiel NF 324-H58. </a:t>
              </a:r>
            </a:p>
            <a:p>
              <a:pPr lvl="0" algn="ctr"/>
              <a:endParaRPr lang="fr-FR" sz="700" dirty="0"/>
            </a:p>
            <a:p>
              <a:pPr lvl="0" algn="ctr"/>
              <a:r>
                <a:rPr lang="fr-FR" sz="700" b="1" cap="all" dirty="0"/>
                <a:t>Cybersécurité : </a:t>
              </a:r>
              <a:r>
                <a:rPr lang="fr-FR" sz="700" dirty="0"/>
                <a:t>@(Cyber) : Niveau 3 </a:t>
              </a:r>
            </a:p>
            <a:p>
              <a:pPr lvl="0" algn="ctr"/>
              <a:r>
                <a:rPr lang="fr-FR" sz="700" dirty="0"/>
                <a:t>(via le protocole de transmission </a:t>
              </a:r>
              <a:r>
                <a:rPr lang="fr-FR" sz="700" dirty="0" err="1"/>
                <a:t>UltraSync</a:t>
              </a:r>
              <a:r>
                <a:rPr lang="fr-FR" sz="700" dirty="0"/>
                <a:t> uniquement).</a:t>
              </a:r>
            </a:p>
          </p:txBody>
        </p:sp>
        <p:sp>
          <p:nvSpPr>
            <p:cNvPr id="90" name="Arrondir un rectangle avec un coin du même côté 44">
              <a:extLst>
                <a:ext uri="{FF2B5EF4-FFF2-40B4-BE49-F238E27FC236}">
                  <a16:creationId xmlns:a16="http://schemas.microsoft.com/office/drawing/2014/main" id="{A786DF83-4F2C-4196-924F-EA201E87F2B1}"/>
                </a:ext>
              </a:extLst>
            </p:cNvPr>
            <p:cNvSpPr/>
            <p:nvPr/>
          </p:nvSpPr>
          <p:spPr>
            <a:xfrm>
              <a:off x="6250141" y="1615524"/>
              <a:ext cx="2731051" cy="2539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Les engagements</a:t>
              </a:r>
            </a:p>
          </p:txBody>
        </p:sp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5E8727AF-0C10-4F02-95C9-76598AA867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603444" y="2167067"/>
              <a:ext cx="787325" cy="229541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CA608C20-B40E-4619-8B14-535050C7754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420404" y="2064520"/>
              <a:ext cx="394426" cy="434635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3419D636-152F-4F24-B928-373D145FA36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976642" y="3641699"/>
              <a:ext cx="461016" cy="459979"/>
            </a:xfrm>
            <a:prstGeom prst="rect">
              <a:avLst/>
            </a:prstGeom>
          </p:spPr>
        </p:pic>
        <p:sp>
          <p:nvSpPr>
            <p:cNvPr id="3" name="ZoneTexte 2">
              <a:extLst>
                <a:ext uri="{FF2B5EF4-FFF2-40B4-BE49-F238E27FC236}">
                  <a16:creationId xmlns:a16="http://schemas.microsoft.com/office/drawing/2014/main" id="{92AF3DD2-103F-2EAD-9768-ED098AD239C8}"/>
                </a:ext>
              </a:extLst>
            </p:cNvPr>
            <p:cNvSpPr txBox="1"/>
            <p:nvPr/>
          </p:nvSpPr>
          <p:spPr>
            <a:xfrm>
              <a:off x="5353033" y="1984950"/>
              <a:ext cx="34296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/>
              <a:r>
                <a:rPr kumimoji="0" lang="fr-FR" sz="700" b="0" i="1" u="none" strike="noStrike" kern="1200" cap="none" spc="0" normalizeH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(2)</a:t>
              </a:r>
              <a:endParaRPr kumimoji="0" lang="fr-FR" sz="700" b="0" i="1" u="none" strike="noStrike" kern="1200" cap="none" spc="0" normalizeH="0" noProof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/>
              </a:endParaRP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CE0E82E3-29AD-8D80-4F52-309007CBC997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" name="Image 4">
              <a:hlinkClick r:id="rId9" action="ppaction://hlinksldjump"/>
              <a:extLst>
                <a:ext uri="{FF2B5EF4-FFF2-40B4-BE49-F238E27FC236}">
                  <a16:creationId xmlns:a16="http://schemas.microsoft.com/office/drawing/2014/main" id="{2170CDF9-C600-5DF6-D40E-60AFE1E0E9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0" name="Image 9">
              <a:hlinkClick r:id="rId11" action="ppaction://hlinksldjump"/>
              <a:extLst>
                <a:ext uri="{FF2B5EF4-FFF2-40B4-BE49-F238E27FC236}">
                  <a16:creationId xmlns:a16="http://schemas.microsoft.com/office/drawing/2014/main" id="{B3D658D1-3C05-7359-4283-84D2581C246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1" name="Image 10">
              <a:hlinkClick r:id="rId13" action="ppaction://hlinksldjump"/>
              <a:extLst>
                <a:ext uri="{FF2B5EF4-FFF2-40B4-BE49-F238E27FC236}">
                  <a16:creationId xmlns:a16="http://schemas.microsoft.com/office/drawing/2014/main" id="{EE5E0009-0E5F-4561-0C8E-13B5ACC9514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E70B939-16C5-C262-A1B3-CADD0654738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Télésurveillance incendie (SDI, SSI, IEAG)</a:t>
            </a:r>
          </a:p>
        </p:txBody>
      </p:sp>
    </p:spTree>
    <p:extLst>
      <p:ext uri="{BB962C8B-B14F-4D97-AF65-F5344CB8AC3E}">
        <p14:creationId xmlns:p14="http://schemas.microsoft.com/office/powerpoint/2010/main" val="1513647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935C13D6-36E4-527E-AE67-6EA046FF083A}"/>
              </a:ext>
            </a:extLst>
          </p:cNvPr>
          <p:cNvGrpSpPr/>
          <p:nvPr/>
        </p:nvGrpSpPr>
        <p:grpSpPr>
          <a:xfrm>
            <a:off x="159775" y="1155152"/>
            <a:ext cx="8824450" cy="3270559"/>
            <a:chOff x="159775" y="1635644"/>
            <a:chExt cx="8824450" cy="3270559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EC84EBF-3F54-47AC-9086-6A070C3B12BE}"/>
                </a:ext>
              </a:extLst>
            </p:cNvPr>
            <p:cNvSpPr/>
            <p:nvPr/>
          </p:nvSpPr>
          <p:spPr>
            <a:xfrm>
              <a:off x="6588224" y="1635644"/>
              <a:ext cx="2396001" cy="29736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88A13DC-30D0-456F-BB40-8A465397E162}"/>
                </a:ext>
              </a:extLst>
            </p:cNvPr>
            <p:cNvSpPr/>
            <p:nvPr/>
          </p:nvSpPr>
          <p:spPr>
            <a:xfrm>
              <a:off x="6588224" y="1640636"/>
              <a:ext cx="2396001" cy="27469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 FONCTIONNEMENT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950" b="1" dirty="0">
                <a:solidFill>
                  <a:prstClr val="black"/>
                </a:solidFill>
                <a:latin typeface="Arial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lang="fr-FR" sz="950" b="1" dirty="0">
                <a:solidFill>
                  <a:prstClr val="black"/>
                </a:solidFill>
                <a:latin typeface="Arial"/>
              </a:endParaRPr>
            </a:p>
            <a:p>
              <a:pPr lvl="0"/>
              <a:r>
                <a:rPr lang="fr-FR" sz="800" b="1" dirty="0">
                  <a:solidFill>
                    <a:srgbClr val="009900"/>
                  </a:solidFill>
                </a:rPr>
                <a:t>1 Détection : </a:t>
              </a:r>
            </a:p>
            <a:p>
              <a:pPr lvl="0"/>
              <a:r>
                <a:rPr lang="fr-FR" sz="800" dirty="0">
                  <a:solidFill>
                    <a:prstClr val="black"/>
                  </a:solidFill>
                </a:rPr>
                <a:t>   Le système d’alarme incendie détecte une    </a:t>
              </a:r>
            </a:p>
            <a:p>
              <a:pPr lvl="0"/>
              <a:r>
                <a:rPr lang="fr-FR" sz="800" dirty="0">
                  <a:solidFill>
                    <a:prstClr val="black"/>
                  </a:solidFill>
                </a:rPr>
                <a:t>   situation anormale (feu, défaut SSI ou CMSI).</a:t>
              </a:r>
            </a:p>
            <a:p>
              <a:pPr lvl="0"/>
              <a:endParaRPr lang="fr-FR" sz="800" dirty="0">
                <a:solidFill>
                  <a:prstClr val="black"/>
                </a:solidFill>
              </a:endParaRPr>
            </a:p>
            <a:p>
              <a:pPr lvl="0"/>
              <a:endParaRPr lang="fr-FR" sz="800" dirty="0">
                <a:solidFill>
                  <a:prstClr val="black"/>
                </a:solidFill>
              </a:endParaRPr>
            </a:p>
            <a:p>
              <a:pPr lvl="0"/>
              <a:r>
                <a:rPr lang="fr-FR" sz="800" b="1" dirty="0">
                  <a:solidFill>
                    <a:srgbClr val="009900"/>
                  </a:solidFill>
                </a:rPr>
                <a:t>2 Transmission : </a:t>
              </a:r>
            </a:p>
            <a:p>
              <a:pPr lvl="0"/>
              <a:r>
                <a:rPr lang="fr-FR" sz="800" dirty="0">
                  <a:solidFill>
                    <a:prstClr val="black"/>
                  </a:solidFill>
                </a:rPr>
                <a:t>   L’alarme ou le  défaut technique est transmis </a:t>
              </a:r>
            </a:p>
            <a:p>
              <a:pPr lvl="0"/>
              <a:r>
                <a:rPr lang="fr-FR" sz="800" dirty="0">
                  <a:solidFill>
                    <a:prstClr val="black"/>
                  </a:solidFill>
                </a:rPr>
                <a:t>   immédiatement à la  station de télésurveillance</a:t>
              </a:r>
            </a:p>
            <a:p>
              <a:pPr lvl="0"/>
              <a:endParaRPr lang="fr-FR" sz="800" dirty="0">
                <a:solidFill>
                  <a:prstClr val="black"/>
                </a:solidFill>
              </a:endParaRPr>
            </a:p>
            <a:p>
              <a:pPr lvl="0"/>
              <a:endParaRPr lang="fr-FR" sz="800" dirty="0">
                <a:solidFill>
                  <a:prstClr val="black"/>
                </a:solidFill>
              </a:endParaRPr>
            </a:p>
            <a:p>
              <a:pPr lvl="0"/>
              <a:r>
                <a:rPr lang="fr-FR" sz="800" b="1" dirty="0">
                  <a:solidFill>
                    <a:srgbClr val="009900"/>
                  </a:solidFill>
                </a:rPr>
                <a:t>3 Traitement de l'alarme : </a:t>
              </a:r>
            </a:p>
            <a:p>
              <a:pPr lvl="0"/>
              <a:r>
                <a:rPr lang="fr-FR" sz="800" dirty="0">
                  <a:solidFill>
                    <a:prstClr val="black"/>
                  </a:solidFill>
                </a:rPr>
                <a:t>   appel sur site pour levée de doute,  </a:t>
              </a:r>
            </a:p>
            <a:p>
              <a:pPr lvl="0"/>
              <a:r>
                <a:rPr lang="fr-FR" sz="800" dirty="0">
                  <a:solidFill>
                    <a:prstClr val="black"/>
                  </a:solidFill>
                </a:rPr>
                <a:t>   puis appel à l’astreinte client ou au  PC </a:t>
              </a:r>
            </a:p>
            <a:p>
              <a:pPr lvl="0"/>
              <a:r>
                <a:rPr lang="fr-FR" sz="800" dirty="0">
                  <a:solidFill>
                    <a:prstClr val="black"/>
                  </a:solidFill>
                </a:rPr>
                <a:t>   sécurité du site.</a:t>
              </a:r>
            </a:p>
            <a:p>
              <a:pPr lvl="0"/>
              <a:endParaRPr lang="fr-FR" sz="800" dirty="0">
                <a:solidFill>
                  <a:prstClr val="black"/>
                </a:solidFill>
              </a:endParaRPr>
            </a:p>
            <a:p>
              <a:pPr lvl="0"/>
              <a:endParaRPr lang="fr-FR" sz="800" dirty="0">
                <a:solidFill>
                  <a:prstClr val="black"/>
                </a:solidFill>
              </a:endParaRPr>
            </a:p>
            <a:p>
              <a:pPr lvl="0"/>
              <a:r>
                <a:rPr lang="fr-FR" sz="800" b="1" dirty="0">
                  <a:solidFill>
                    <a:srgbClr val="009900"/>
                  </a:solidFill>
                </a:rPr>
                <a:t>4 Mesures conservatoires: </a:t>
              </a:r>
            </a:p>
            <a:p>
              <a:pPr lvl="0"/>
              <a:r>
                <a:rPr lang="fr-FR" sz="800" dirty="0">
                  <a:solidFill>
                    <a:prstClr val="black"/>
                  </a:solidFill>
                </a:rPr>
                <a:t>   appel aux services de secours</a:t>
              </a:r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A9D29AD-92FD-4C09-B8EE-8B431F73836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9775" y="1635644"/>
              <a:ext cx="5420337" cy="2058147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EF620273-AE80-4FCB-9F28-D1168BEFE0DE}"/>
                </a:ext>
              </a:extLst>
            </p:cNvPr>
            <p:cNvSpPr/>
            <p:nvPr/>
          </p:nvSpPr>
          <p:spPr>
            <a:xfrm>
              <a:off x="159777" y="3911248"/>
              <a:ext cx="5420336" cy="688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30B7402-B773-4F4B-B087-B95F4E992073}"/>
                </a:ext>
              </a:extLst>
            </p:cNvPr>
            <p:cNvSpPr/>
            <p:nvPr/>
          </p:nvSpPr>
          <p:spPr>
            <a:xfrm>
              <a:off x="191729" y="3901446"/>
              <a:ext cx="538838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00" b="1" cap="small" dirty="0">
                  <a:solidFill>
                    <a:srgbClr val="009900"/>
                  </a:solidFill>
                  <a:latin typeface="+mj-lt"/>
                  <a:ea typeface="Times New Roman" panose="02020603050405020304" pitchFamily="18" charset="0"/>
                </a:rPr>
                <a:t>La télésurveillance c’est : </a:t>
              </a:r>
            </a:p>
            <a:p>
              <a:pPr algn="ctr"/>
              <a:r>
                <a:rPr lang="fr-FR" sz="1000" dirty="0">
                  <a:latin typeface="+mj-lt"/>
                  <a:ea typeface="Times New Roman" panose="02020603050405020304" pitchFamily="18" charset="0"/>
                </a:rPr>
                <a:t>La réactivité d’un opérateur 24h/24</a:t>
              </a:r>
            </a:p>
            <a:p>
              <a:pPr algn="ctr"/>
              <a:r>
                <a:rPr lang="fr-FR" sz="1000" dirty="0">
                  <a:latin typeface="+mj-lt"/>
                </a:rPr>
                <a:t>Une véritable double sécurité </a:t>
              </a:r>
            </a:p>
            <a:p>
              <a:pPr algn="ctr"/>
              <a:r>
                <a:rPr lang="fr-FR" sz="1000" dirty="0">
                  <a:latin typeface="+mj-lt"/>
                </a:rPr>
                <a:t>Un contrôle permanent sécurisé de la liaison avec votre site</a:t>
              </a:r>
            </a:p>
          </p:txBody>
        </p:sp>
        <p:pic>
          <p:nvPicPr>
            <p:cNvPr id="10" name="Image 9" descr="Une image contenant texte, personne, équipement électronique, ordinateur&#10;&#10;Description générée automatiquement">
              <a:extLst>
                <a:ext uri="{FF2B5EF4-FFF2-40B4-BE49-F238E27FC236}">
                  <a16:creationId xmlns:a16="http://schemas.microsoft.com/office/drawing/2014/main" id="{69533CD7-AF0C-4F04-9039-3265910F00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72000" y="3941622"/>
              <a:ext cx="941648" cy="627534"/>
            </a:xfrm>
            <a:prstGeom prst="rect">
              <a:avLst/>
            </a:prstGeom>
          </p:spPr>
        </p:pic>
        <p:pic>
          <p:nvPicPr>
            <p:cNvPr id="13" name="Image 12" descr="Une image contenant texte, ordinateur&#10;&#10;Description générée automatiquement">
              <a:extLst>
                <a:ext uri="{FF2B5EF4-FFF2-40B4-BE49-F238E27FC236}">
                  <a16:creationId xmlns:a16="http://schemas.microsoft.com/office/drawing/2014/main" id="{29A89821-7EB5-4EA7-A753-44C80479F9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398" y="3941622"/>
              <a:ext cx="941648" cy="627534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BFBE1D6-ADD6-4A9C-B477-1B92B3434F59}"/>
                </a:ext>
              </a:extLst>
            </p:cNvPr>
            <p:cNvSpPr txBox="1"/>
            <p:nvPr/>
          </p:nvSpPr>
          <p:spPr>
            <a:xfrm>
              <a:off x="1979712" y="4659982"/>
              <a:ext cx="7004513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Liste de nos agences I7, F7, SCT APSAD P3 : cnpp.com . </a:t>
              </a:r>
              <a:r>
                <a:rPr lang="fr-FR" sz="500" i="1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</a:t>
              </a: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Télésurveillance : Autorisation n°AUT-069-2117-11-08-20180368214 par le CNAPS Sud-Est; </a:t>
              </a:r>
            </a:p>
            <a:p>
              <a:pPr algn="r"/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Article L 612-14 du code de sécurité intérieure: « (….) ne confère aucune prérogative de puissance publique à l’entreprise ou aux personnes qui en bénéficient ».  La télésurveillance est un service proposé par Chubb Delta Télésurveillance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DB1A2424-21BE-4CF3-85AA-7E081F7B3734}"/>
                </a:ext>
              </a:extLst>
            </p:cNvPr>
            <p:cNvSpPr/>
            <p:nvPr/>
          </p:nvSpPr>
          <p:spPr>
            <a:xfrm>
              <a:off x="4139952" y="3442117"/>
              <a:ext cx="1394933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fr-FR" sz="600" i="1" dirty="0">
                  <a:solidFill>
                    <a:schemeClr val="accent3">
                      <a:lumMod val="75000"/>
                    </a:schemeClr>
                  </a:solidFill>
                </a:rPr>
                <a:t>SMC est une marque commerciale </a:t>
              </a:r>
            </a:p>
            <a:p>
              <a:r>
                <a:rPr lang="fr-FR" sz="600" i="1" dirty="0">
                  <a:solidFill>
                    <a:schemeClr val="accent3">
                      <a:lumMod val="75000"/>
                    </a:schemeClr>
                  </a:solidFill>
                </a:rPr>
                <a:t>de Chubb Delta Télésurveillance </a:t>
              </a:r>
              <a:endParaRPr lang="fr-FR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4DD8A6A3-E36C-6A1F-98AB-380A8FBDF6AC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6" name="Image 5">
              <a:hlinkClick r:id="rId5" action="ppaction://hlinksldjump"/>
              <a:extLst>
                <a:ext uri="{FF2B5EF4-FFF2-40B4-BE49-F238E27FC236}">
                  <a16:creationId xmlns:a16="http://schemas.microsoft.com/office/drawing/2014/main" id="{D87A5253-D3C1-8F37-A440-899CC0598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7" action="ppaction://hlinksldjump"/>
              <a:extLst>
                <a:ext uri="{FF2B5EF4-FFF2-40B4-BE49-F238E27FC236}">
                  <a16:creationId xmlns:a16="http://schemas.microsoft.com/office/drawing/2014/main" id="{A26C050D-828D-EE67-123A-5577A2A23F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8" name="Image 7">
              <a:hlinkClick r:id="rId9" action="ppaction://hlinksldjump"/>
              <a:extLst>
                <a:ext uri="{FF2B5EF4-FFF2-40B4-BE49-F238E27FC236}">
                  <a16:creationId xmlns:a16="http://schemas.microsoft.com/office/drawing/2014/main" id="{D79C660A-C44F-094A-6B2E-DD94B0CEC3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B721CFF-B0E7-FCAD-9254-8594DD957C7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Télésurveillance sécurisée des systèmes de sécurité incendie</a:t>
            </a:r>
          </a:p>
        </p:txBody>
      </p:sp>
    </p:spTree>
    <p:extLst>
      <p:ext uri="{BB962C8B-B14F-4D97-AF65-F5344CB8AC3E}">
        <p14:creationId xmlns:p14="http://schemas.microsoft.com/office/powerpoint/2010/main" val="3893340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9345564D-8171-547F-1AE2-122D6CAA29AC}"/>
              </a:ext>
            </a:extLst>
          </p:cNvPr>
          <p:cNvGrpSpPr/>
          <p:nvPr/>
        </p:nvGrpSpPr>
        <p:grpSpPr>
          <a:xfrm>
            <a:off x="179512" y="1155152"/>
            <a:ext cx="8712968" cy="3219086"/>
            <a:chOff x="179512" y="1620045"/>
            <a:chExt cx="8712968" cy="3219086"/>
          </a:xfrm>
        </p:grpSpPr>
        <p:sp>
          <p:nvSpPr>
            <p:cNvPr id="16" name="Rectangle 15"/>
            <p:cNvSpPr/>
            <p:nvPr/>
          </p:nvSpPr>
          <p:spPr>
            <a:xfrm>
              <a:off x="179512" y="1620046"/>
              <a:ext cx="1846963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800" b="1" cap="small" dirty="0">
                <a:solidFill>
                  <a:prstClr val="black"/>
                </a:solidFill>
              </a:endParaRPr>
            </a:p>
            <a:p>
              <a:pPr algn="ctr"/>
              <a:endParaRPr lang="fr-FR" sz="800" dirty="0">
                <a:solidFill>
                  <a:prstClr val="black"/>
                </a:solidFill>
              </a:endParaRPr>
            </a:p>
            <a:p>
              <a:pPr algn="ctr"/>
              <a:endParaRPr lang="fr-FR" sz="8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179512" y="2681619"/>
              <a:ext cx="1846963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79512" y="2684398"/>
              <a:ext cx="1846963" cy="2308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00" b="1" cap="all" dirty="0" err="1">
                  <a:solidFill>
                    <a:schemeClr val="tx2"/>
                  </a:solidFill>
                </a:rPr>
                <a:t>Argo</a:t>
              </a:r>
              <a:r>
                <a:rPr lang="fr-FR" sz="900" b="1" cap="all" dirty="0">
                  <a:solidFill>
                    <a:schemeClr val="tx2"/>
                  </a:solidFill>
                </a:rPr>
                <a:t> 55</a:t>
              </a:r>
              <a:r>
                <a:rPr lang="fr-FR" sz="900" b="1" cap="all" baseline="30000" dirty="0">
                  <a:solidFill>
                    <a:schemeClr val="tx2"/>
                  </a:solidFill>
                </a:rPr>
                <a:t>S</a:t>
              </a:r>
              <a:r>
                <a:rPr lang="fr-FR" sz="900" b="1" cap="all" dirty="0">
                  <a:solidFill>
                    <a:schemeClr val="tx2"/>
                  </a:solidFill>
                </a:rPr>
                <a:t>, NOVEC</a:t>
              </a:r>
              <a:r>
                <a:rPr lang="fr-FR" sz="900" b="1" cap="all" baseline="30000" dirty="0">
                  <a:solidFill>
                    <a:schemeClr val="tx2"/>
                  </a:solidFill>
                </a:rPr>
                <a:t>®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79512" y="1620048"/>
              <a:ext cx="1846963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1050" dirty="0">
                  <a:solidFill>
                    <a:srgbClr val="002060"/>
                  </a:solidFill>
                </a:rPr>
                <a:t>Agent extincteur</a:t>
              </a: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79512" y="2910728"/>
              <a:ext cx="184696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/>
              <a:r>
                <a:rPr lang="fr-FR" sz="950" b="1" dirty="0"/>
                <a:t>Choisir</a:t>
              </a:r>
              <a:r>
                <a:rPr lang="fr-FR" sz="950" dirty="0"/>
                <a:t> </a:t>
              </a:r>
            </a:p>
            <a:p>
              <a:pPr lvl="0" algn="ctr"/>
              <a:r>
                <a:rPr lang="fr-FR" sz="950" dirty="0"/>
                <a:t>un agent extincteur en adéquation à vos conditions </a:t>
              </a:r>
            </a:p>
            <a:p>
              <a:pPr lvl="0" algn="ctr"/>
              <a:r>
                <a:rPr lang="fr-FR" sz="950" dirty="0"/>
                <a:t>de sécurité et d’EHS</a:t>
              </a:r>
            </a:p>
          </p:txBody>
        </p:sp>
        <p:sp>
          <p:nvSpPr>
            <p:cNvPr id="82" name="Rectangle à coins arrondis 81"/>
            <p:cNvSpPr/>
            <p:nvPr/>
          </p:nvSpPr>
          <p:spPr>
            <a:xfrm>
              <a:off x="323528" y="1995685"/>
              <a:ext cx="1584176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6269811" y="1620045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schemeClr val="bg1"/>
                </a:solidFill>
              </a:endParaRPr>
            </a:p>
          </p:txBody>
        </p:sp>
        <p:sp>
          <p:nvSpPr>
            <p:cNvPr id="66" name="Rectangle à coins arrondis 65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63" name="ZoneTexte 62"/>
            <p:cNvSpPr txBox="1"/>
            <p:nvPr/>
          </p:nvSpPr>
          <p:spPr>
            <a:xfrm>
              <a:off x="6269809" y="4515966"/>
              <a:ext cx="26226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r">
                <a:buAutoNum type="arabicParenBoth"/>
              </a:pPr>
              <a:r>
                <a:rPr lang="fr-FR" sz="500" i="1" dirty="0" err="1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dect</a:t>
              </a: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: dispositif électrique automatique de commande et de temporisation</a:t>
              </a:r>
            </a:p>
            <a:p>
              <a:pPr marL="228600" indent="-228600" algn="r">
                <a:buAutoNum type="arabicParenBoth"/>
              </a:pP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liste de nos agences certifiées I.F13, F’GAZ : cnpp.com</a:t>
              </a:r>
            </a:p>
            <a:p>
              <a:pPr marL="228600" indent="-228600" algn="r">
                <a:buAutoNum type="arabicParenBoth"/>
              </a:pPr>
              <a:endParaRPr lang="fr-FR" sz="500" i="1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6269810" y="3068005"/>
              <a:ext cx="2622669" cy="9464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Systèmes d’extinction automatiques gaz :</a:t>
              </a:r>
            </a:p>
            <a:p>
              <a:pPr lvl="0" algn="ctr"/>
              <a:endParaRPr lang="fr-FR" sz="95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Service d’installation, </a:t>
              </a: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de maintenance et contrôle d’étanchéité: </a:t>
              </a:r>
            </a:p>
            <a:p>
              <a:pPr lvl="0" algn="ctr"/>
              <a:endParaRPr lang="fr-FR" sz="40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I.F13, F’GAZ </a:t>
              </a:r>
              <a:r>
                <a:rPr lang="fr-FR" sz="950" baseline="30000" dirty="0">
                  <a:solidFill>
                    <a:schemeClr val="bg1"/>
                  </a:solidFill>
                </a:rPr>
                <a:t>(2)</a:t>
              </a:r>
              <a:r>
                <a:rPr lang="fr-FR" sz="950" dirty="0">
                  <a:solidFill>
                    <a:schemeClr val="bg1"/>
                  </a:solidFill>
                </a:rPr>
                <a:t> </a:t>
              </a:r>
            </a:p>
            <a:p>
              <a:pPr lvl="0" algn="ctr"/>
              <a:endParaRPr lang="fr-FR" sz="400" dirty="0">
                <a:solidFill>
                  <a:schemeClr val="bg1"/>
                </a:solidFill>
              </a:endParaRPr>
            </a:p>
          </p:txBody>
        </p:sp>
        <p:sp>
          <p:nvSpPr>
            <p:cNvPr id="45" name="Arrondir un rectangle avec un coin du même côté 44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dirty="0">
                  <a:solidFill>
                    <a:schemeClr val="bg1"/>
                  </a:solidFill>
                </a:rPr>
                <a:t>Le service de proximité</a:t>
              </a:r>
            </a:p>
          </p:txBody>
        </p:sp>
        <p:cxnSp>
          <p:nvCxnSpPr>
            <p:cNvPr id="49" name="Connecteur droit 48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4175957" y="1620046"/>
              <a:ext cx="1872208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fr-FR" sz="1050" dirty="0">
                <a:solidFill>
                  <a:prstClr val="black"/>
                </a:solidFill>
                <a:latin typeface="+mj-lt"/>
              </a:endParaRPr>
            </a:p>
            <a:p>
              <a:pPr algn="ctr"/>
              <a:endParaRPr lang="fr-FR" sz="1050" cap="small" dirty="0">
                <a:solidFill>
                  <a:prstClr val="black"/>
                </a:solidFill>
                <a:latin typeface="+mj-lt"/>
              </a:endParaRPr>
            </a:p>
            <a:p>
              <a:pPr algn="ctr"/>
              <a:endParaRPr lang="fr-FR" sz="1050" cap="small" dirty="0">
                <a:solidFill>
                  <a:prstClr val="black"/>
                </a:solidFill>
                <a:latin typeface="+mj-lt"/>
              </a:endParaRPr>
            </a:p>
            <a:p>
              <a:pPr algn="ctr"/>
              <a:endParaRPr lang="fr-FR" sz="1050" cap="small" dirty="0">
                <a:solidFill>
                  <a:prstClr val="black"/>
                </a:solidFill>
                <a:latin typeface="+mj-lt"/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  <a:latin typeface="+mj-lt"/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  <a:latin typeface="+mj-lt"/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  <a:latin typeface="+mj-lt"/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  <a:latin typeface="+mj-lt"/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  <a:latin typeface="+mj-lt"/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  <a:latin typeface="+mj-lt"/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  <a:latin typeface="+mj-lt"/>
              </a:endParaRPr>
            </a:p>
            <a:p>
              <a:pPr algn="ctr"/>
              <a:endParaRPr lang="fr-FR" sz="400" dirty="0">
                <a:solidFill>
                  <a:schemeClr val="tx1"/>
                </a:solidFill>
                <a:latin typeface="+mj-l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156217" y="2681619"/>
              <a:ext cx="189194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175957" y="1620048"/>
              <a:ext cx="187220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1050" dirty="0" err="1">
                  <a:solidFill>
                    <a:srgbClr val="002060"/>
                  </a:solidFill>
                </a:rPr>
                <a:t>Dect</a:t>
              </a:r>
              <a:r>
                <a:rPr lang="fr-FR" sz="1050" baseline="30000" dirty="0">
                  <a:solidFill>
                    <a:srgbClr val="002060"/>
                  </a:solidFill>
                </a:rPr>
                <a:t>(1)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175957" y="2684398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b="1" cap="all" dirty="0">
                  <a:solidFill>
                    <a:schemeClr val="tx2"/>
                  </a:solidFill>
                </a:rPr>
                <a:t>UTEX.COM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4175958" y="2910728"/>
              <a:ext cx="187220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b="1" dirty="0">
                  <a:solidFill>
                    <a:prstClr val="black"/>
                  </a:solidFill>
                </a:rPr>
                <a:t>Commander </a:t>
              </a:r>
            </a:p>
            <a:p>
              <a:pPr lvl="0" algn="ctr"/>
              <a:r>
                <a:rPr lang="fr-FR" sz="950" dirty="0">
                  <a:solidFill>
                    <a:prstClr val="black"/>
                  </a:solidFill>
                </a:rPr>
                <a:t>L’extinction avec un coffret </a:t>
              </a:r>
            </a:p>
            <a:p>
              <a:pPr lvl="0" algn="ctr"/>
              <a:r>
                <a:rPr lang="fr-FR" sz="950" dirty="0">
                  <a:solidFill>
                    <a:prstClr val="black"/>
                  </a:solidFill>
                </a:rPr>
                <a:t>à pilotage centralisé économique</a:t>
              </a:r>
            </a:p>
          </p:txBody>
        </p:sp>
        <p:sp>
          <p:nvSpPr>
            <p:cNvPr id="81" name="Rectangle à coins arrondis 80"/>
            <p:cNvSpPr/>
            <p:nvPr/>
          </p:nvSpPr>
          <p:spPr>
            <a:xfrm>
              <a:off x="4535997" y="1995686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9512" y="3723878"/>
              <a:ext cx="1846963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002060"/>
                  </a:solidFill>
                </a:rPr>
                <a:t>Nous sécurisons vos sites,  avec des agents extincteurs  respectant l’environnement au moyen de référentiels qualité reconnus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75958" y="3723878"/>
              <a:ext cx="1872207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chemeClr val="tx2"/>
                  </a:solidFill>
                </a:rPr>
                <a:t>UTEX Com permet de gérer jusqu'à 20 zones de noyage, alliant gain de mise en œuvre et exploitation souple pour votre équipe de sécurité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 dirty="0">
                <a:solidFill>
                  <a:prstClr val="white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white"/>
                  </a:solidFill>
                </a:rPr>
                <a:t>Les          Chubb France</a:t>
              </a:r>
            </a:p>
          </p:txBody>
        </p:sp>
        <p:pic>
          <p:nvPicPr>
            <p:cNvPr id="60" name="Picture 3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1677"/>
            <a:stretch/>
          </p:blipFill>
          <p:spPr>
            <a:xfrm>
              <a:off x="4689627" y="2061837"/>
              <a:ext cx="844868" cy="452854"/>
            </a:xfrm>
            <a:prstGeom prst="rect">
              <a:avLst/>
            </a:prstGeom>
            <a:effectLst>
              <a:softEdge rad="31750"/>
            </a:effectLst>
          </p:spPr>
        </p:pic>
        <p:sp>
          <p:nvSpPr>
            <p:cNvPr id="56" name="Rectangle 55"/>
            <p:cNvSpPr/>
            <p:nvPr/>
          </p:nvSpPr>
          <p:spPr>
            <a:xfrm>
              <a:off x="2178622" y="1635645"/>
              <a:ext cx="1846963" cy="2880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fr-FR" sz="800" dirty="0">
                <a:solidFill>
                  <a:prstClr val="black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2167864" y="266968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9" name="Rectangle 68"/>
            <p:cNvSpPr/>
            <p:nvPr/>
          </p:nvSpPr>
          <p:spPr>
            <a:xfrm>
              <a:off x="2180486" y="2696275"/>
              <a:ext cx="1846963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700" b="1" cap="all" dirty="0">
                  <a:solidFill>
                    <a:srgbClr val="1F497D"/>
                  </a:solidFill>
                </a:rPr>
                <a:t>DU Modulaire AU DIRECTIONNEL</a:t>
              </a: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2178622" y="1635645"/>
              <a:ext cx="1857721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Système</a:t>
              </a: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2178498" y="3723878"/>
              <a:ext cx="1847087" cy="823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1F497D"/>
                  </a:solidFill>
                  <a:latin typeface="+mj-lt"/>
                </a:rPr>
                <a:t>Nous proposons un large choix de systèmes d’extinction automatiques par gaz: modulaires, centralisé, directionnel</a:t>
              </a: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2178622" y="2910728"/>
              <a:ext cx="184696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b="1" dirty="0">
                  <a:solidFill>
                    <a:prstClr val="black"/>
                  </a:solidFill>
                  <a:latin typeface="+mj-lt"/>
                </a:rPr>
                <a:t>Adapter </a:t>
              </a:r>
            </a:p>
            <a:p>
              <a:pPr lvl="0" algn="ctr"/>
              <a:r>
                <a:rPr lang="fr-FR" sz="950" dirty="0">
                  <a:solidFill>
                    <a:prstClr val="black"/>
                  </a:solidFill>
                  <a:latin typeface="+mj-lt"/>
                </a:rPr>
                <a:t>Les installations de protection incendie aux configurations </a:t>
              </a:r>
            </a:p>
            <a:p>
              <a:pPr lvl="0" algn="ctr"/>
              <a:r>
                <a:rPr lang="fr-FR" sz="950" dirty="0">
                  <a:solidFill>
                    <a:prstClr val="black"/>
                  </a:solidFill>
                  <a:latin typeface="+mj-lt"/>
                </a:rPr>
                <a:t>étendues multi zones</a:t>
              </a:r>
            </a:p>
          </p:txBody>
        </p:sp>
        <p:sp>
          <p:nvSpPr>
            <p:cNvPr id="86" name="Rectangle à coins arrondis 85"/>
            <p:cNvSpPr/>
            <p:nvPr/>
          </p:nvSpPr>
          <p:spPr>
            <a:xfrm>
              <a:off x="2526039" y="1995686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625647" y="2056834"/>
              <a:ext cx="952912" cy="481309"/>
            </a:xfrm>
            <a:prstGeom prst="rect">
              <a:avLst/>
            </a:prstGeom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16B3E572-DA1A-48AB-94C9-9B28C5C1CB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3" y="2118032"/>
              <a:ext cx="388003" cy="405755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F62058E7-A13A-4612-B32C-B5DA86EFC3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9035" r="18843"/>
            <a:stretch/>
          </p:blipFill>
          <p:spPr>
            <a:xfrm>
              <a:off x="7948897" y="2075048"/>
              <a:ext cx="735003" cy="460324"/>
            </a:xfrm>
            <a:prstGeom prst="rect">
              <a:avLst/>
            </a:prstGeom>
          </p:spPr>
        </p:pic>
        <p:pic>
          <p:nvPicPr>
            <p:cNvPr id="8" name="Image 7" descr="Une image contenant texte, intérieur, appareil de cuisine&#10;&#10;Description générée automatiquement">
              <a:extLst>
                <a:ext uri="{FF2B5EF4-FFF2-40B4-BE49-F238E27FC236}">
                  <a16:creationId xmlns:a16="http://schemas.microsoft.com/office/drawing/2014/main" id="{85088E7E-6C94-4D89-8C08-64613D468B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341"/>
            <a:stretch/>
          </p:blipFill>
          <p:spPr>
            <a:xfrm>
              <a:off x="6529147" y="2076537"/>
              <a:ext cx="692960" cy="458824"/>
            </a:xfrm>
            <a:prstGeom prst="rect">
              <a:avLst/>
            </a:prstGeom>
          </p:spPr>
        </p:pic>
        <p:pic>
          <p:nvPicPr>
            <p:cNvPr id="11" name="Image 10" descr="Une image contenant rouge, intérieur, extincteur&#10;&#10;Description générée automatiquement">
              <a:extLst>
                <a:ext uri="{FF2B5EF4-FFF2-40B4-BE49-F238E27FC236}">
                  <a16:creationId xmlns:a16="http://schemas.microsoft.com/office/drawing/2014/main" id="{39162950-C6A6-460A-BA20-728548F0C2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01" r="56340" b="48186"/>
            <a:stretch/>
          </p:blipFill>
          <p:spPr>
            <a:xfrm>
              <a:off x="1040904" y="2073917"/>
              <a:ext cx="300604" cy="440774"/>
            </a:xfrm>
            <a:prstGeom prst="rect">
              <a:avLst/>
            </a:prstGeom>
          </p:spPr>
        </p:pic>
        <p:pic>
          <p:nvPicPr>
            <p:cNvPr id="20" name="Image 19" descr="Une image contenant rouge, intérieur, extincteur&#10;&#10;Description générée automatiquement">
              <a:extLst>
                <a:ext uri="{FF2B5EF4-FFF2-40B4-BE49-F238E27FC236}">
                  <a16:creationId xmlns:a16="http://schemas.microsoft.com/office/drawing/2014/main" id="{FAE53CA7-4F67-4943-B690-D0B3673AEF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802" t="27600" r="11734" b="21952"/>
            <a:stretch/>
          </p:blipFill>
          <p:spPr>
            <a:xfrm>
              <a:off x="1540549" y="2038695"/>
              <a:ext cx="280449" cy="466184"/>
            </a:xfrm>
            <a:prstGeom prst="rect">
              <a:avLst/>
            </a:prstGeom>
          </p:spPr>
        </p:pic>
        <p:pic>
          <p:nvPicPr>
            <p:cNvPr id="25" name="Image 24" descr="Une image contenant vert, intérieur&#10;&#10;Description générée automatiquement">
              <a:extLst>
                <a:ext uri="{FF2B5EF4-FFF2-40B4-BE49-F238E27FC236}">
                  <a16:creationId xmlns:a16="http://schemas.microsoft.com/office/drawing/2014/main" id="{CDFACC97-93FC-47F8-A04D-CCE6E82671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3069" y="2038696"/>
              <a:ext cx="624798" cy="496666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5931FEDC-590E-9BDA-087E-C52BE35F079C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" name="Image 4">
              <a:hlinkClick r:id="rId12" action="ppaction://hlinksldjump"/>
              <a:extLst>
                <a:ext uri="{FF2B5EF4-FFF2-40B4-BE49-F238E27FC236}">
                  <a16:creationId xmlns:a16="http://schemas.microsoft.com/office/drawing/2014/main" id="{8971C135-B0CF-3C13-FFDB-4F784B3627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14" action="ppaction://hlinksldjump"/>
              <a:extLst>
                <a:ext uri="{FF2B5EF4-FFF2-40B4-BE49-F238E27FC236}">
                  <a16:creationId xmlns:a16="http://schemas.microsoft.com/office/drawing/2014/main" id="{E335D8E6-C53C-98F3-5F52-6714534948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0" name="Image 9">
              <a:hlinkClick r:id="rId16" action="ppaction://hlinksldjump"/>
              <a:extLst>
                <a:ext uri="{FF2B5EF4-FFF2-40B4-BE49-F238E27FC236}">
                  <a16:creationId xmlns:a16="http://schemas.microsoft.com/office/drawing/2014/main" id="{30CCF788-A590-C21D-638D-C9F3EAD59D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CD189BF-21B8-E2FB-E8DD-2DA7EF25973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Extinction automatique par gaz</a:t>
            </a:r>
          </a:p>
        </p:txBody>
      </p:sp>
    </p:spTree>
    <p:extLst>
      <p:ext uri="{BB962C8B-B14F-4D97-AF65-F5344CB8AC3E}">
        <p14:creationId xmlns:p14="http://schemas.microsoft.com/office/powerpoint/2010/main" val="10311261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83A4666F-7D81-B184-2C67-87D10766E233}"/>
              </a:ext>
            </a:extLst>
          </p:cNvPr>
          <p:cNvGrpSpPr/>
          <p:nvPr/>
        </p:nvGrpSpPr>
        <p:grpSpPr>
          <a:xfrm>
            <a:off x="179512" y="1155152"/>
            <a:ext cx="8712968" cy="3142142"/>
            <a:chOff x="179512" y="1620045"/>
            <a:chExt cx="8712968" cy="3142142"/>
          </a:xfrm>
        </p:grpSpPr>
        <p:sp>
          <p:nvSpPr>
            <p:cNvPr id="6" name="Rectangle 5"/>
            <p:cNvSpPr/>
            <p:nvPr/>
          </p:nvSpPr>
          <p:spPr>
            <a:xfrm>
              <a:off x="2167864" y="1629207"/>
              <a:ext cx="1872208" cy="288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167864" y="266968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Rectangle 7"/>
            <p:cNvSpPr/>
            <p:nvPr/>
          </p:nvSpPr>
          <p:spPr>
            <a:xfrm>
              <a:off x="2167864" y="1620048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La précision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177077" y="2910728"/>
              <a:ext cx="186299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b="1" dirty="0"/>
                <a:t>Couvrir</a:t>
              </a:r>
              <a:r>
                <a:rPr lang="fr-FR" sz="950" dirty="0"/>
                <a:t> </a:t>
              </a:r>
            </a:p>
            <a:p>
              <a:pPr lvl="0" algn="ctr"/>
              <a:r>
                <a:rPr lang="fr-FR" sz="950" dirty="0"/>
                <a:t>Votre site en favorisant la continuité des serveurs </a:t>
              </a:r>
            </a:p>
            <a:p>
              <a:pPr lvl="0" algn="ctr"/>
              <a:r>
                <a:rPr lang="fr-FR" sz="950" dirty="0"/>
                <a:t>et de la ventilation</a:t>
              </a:r>
            </a:p>
          </p:txBody>
        </p:sp>
        <p:sp>
          <p:nvSpPr>
            <p:cNvPr id="10" name="Rectangle à coins arrondis 9"/>
            <p:cNvSpPr/>
            <p:nvPr/>
          </p:nvSpPr>
          <p:spPr>
            <a:xfrm>
              <a:off x="2533969" y="1995686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167864" y="2684398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cap="small" dirty="0">
                  <a:solidFill>
                    <a:schemeClr val="tx2"/>
                  </a:solidFill>
                </a:rPr>
                <a:t>HI FOG</a:t>
              </a:r>
              <a:r>
                <a:rPr lang="fr-FR" sz="950" b="1" cap="small" baseline="30000" dirty="0">
                  <a:solidFill>
                    <a:schemeClr val="tx2"/>
                  </a:solidFill>
                </a:rPr>
                <a:t>®</a:t>
              </a:r>
              <a:endParaRPr lang="fr-FR" sz="950" b="1" cap="small" dirty="0">
                <a:solidFill>
                  <a:schemeClr val="tx2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177078" y="3723878"/>
              <a:ext cx="1862994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chemeClr val="tx2"/>
                  </a:solidFill>
                </a:rPr>
                <a:t>Notre large gamme de diffuseurs, notre réseau inox serti et nos designs</a:t>
              </a:r>
              <a:r>
                <a:rPr lang="fr-FR" sz="950" baseline="30000" dirty="0">
                  <a:solidFill>
                    <a:schemeClr val="tx2"/>
                  </a:solidFill>
                </a:rPr>
                <a:t>(1)</a:t>
              </a:r>
              <a:r>
                <a:rPr lang="fr-FR" sz="950" dirty="0">
                  <a:solidFill>
                    <a:schemeClr val="tx2"/>
                  </a:solidFill>
                </a:rPr>
                <a:t> permettent une réponse ciblée, </a:t>
              </a:r>
            </a:p>
            <a:p>
              <a:pPr lvl="0" algn="ctr"/>
              <a:r>
                <a:rPr lang="fr-FR" sz="950" dirty="0">
                  <a:solidFill>
                    <a:schemeClr val="tx2"/>
                  </a:solidFill>
                </a:rPr>
                <a:t>en toute sécurité</a:t>
              </a: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6269811" y="1620045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schemeClr val="bg1"/>
                </a:solidFill>
              </a:endParaRPr>
            </a:p>
          </p:txBody>
        </p:sp>
        <p:sp>
          <p:nvSpPr>
            <p:cNvPr id="18" name="Rectangle à coins arrondis 17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269810" y="3068005"/>
              <a:ext cx="2622669" cy="96949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Une gamme de services professionnels à l’installation et à la maintenance de </a:t>
              </a: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votre système HI FOG</a:t>
              </a:r>
              <a:r>
                <a:rPr lang="fr-FR" sz="950" baseline="30000" dirty="0">
                  <a:solidFill>
                    <a:schemeClr val="bg1"/>
                  </a:solidFill>
                </a:rPr>
                <a:t>®</a:t>
              </a:r>
            </a:p>
            <a:p>
              <a:pPr lvl="0" algn="ctr"/>
              <a:endParaRPr lang="fr-FR" sz="95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Astreinte directe en heures ouvrées</a:t>
              </a: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Astreinte H24  via ANSTEL</a:t>
              </a:r>
            </a:p>
          </p:txBody>
        </p:sp>
        <p:sp>
          <p:nvSpPr>
            <p:cNvPr id="20" name="Arrondir un rectangle avec un coin du même côté 19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dirty="0">
                  <a:solidFill>
                    <a:schemeClr val="bg1"/>
                  </a:solidFill>
                </a:rPr>
                <a:t>Le service de proximité</a:t>
              </a:r>
            </a:p>
          </p:txBody>
        </p:sp>
        <p:cxnSp>
          <p:nvCxnSpPr>
            <p:cNvPr id="22" name="Connecteur droit 21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 dirty="0">
                <a:solidFill>
                  <a:prstClr val="white"/>
                </a:solidFill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785867" y="2669679"/>
              <a:ext cx="2034605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950" b="1" dirty="0">
                  <a:solidFill>
                    <a:prstClr val="white"/>
                  </a:solidFill>
                </a:rPr>
                <a:t>Les          brouillard d’eau</a:t>
              </a:r>
            </a:p>
          </p:txBody>
        </p:sp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27" name="ZoneTexte 26"/>
            <p:cNvSpPr txBox="1"/>
            <p:nvPr/>
          </p:nvSpPr>
          <p:spPr>
            <a:xfrm>
              <a:off x="2159368" y="4515966"/>
              <a:ext cx="6733110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r">
                <a:buAutoNum type="arabicParenBoth"/>
              </a:pP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Brouillard d’eau : designs spécifiques, nous consulter. </a:t>
              </a:r>
            </a:p>
            <a:p>
              <a:pPr marL="228600" indent="-228600" algn="r">
                <a:buAutoNum type="arabicParenBoth"/>
              </a:pPr>
              <a:r>
                <a:rPr lang="en-US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HI-FOG</a:t>
              </a:r>
              <a:r>
                <a:rPr lang="en-US" sz="500" i="1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®</a:t>
              </a:r>
              <a:r>
                <a:rPr lang="en-US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Water Mist Systems for the Protection of Data Processing Equipment Rooms/Halls. (FM5560, Appendix M, N) (2); </a:t>
              </a: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voir la portée sur www.approvalguide.com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4175957" y="1629207"/>
              <a:ext cx="1872208" cy="288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4175957" y="266968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4175957" y="1620048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La certification</a:t>
              </a: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185170" y="2910728"/>
              <a:ext cx="186299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b="1" dirty="0">
                  <a:solidFill>
                    <a:prstClr val="black"/>
                  </a:solidFill>
                </a:rPr>
                <a:t>Engager </a:t>
              </a:r>
            </a:p>
            <a:p>
              <a:pPr lvl="0" algn="ctr"/>
              <a:r>
                <a:rPr lang="fr-FR" sz="950" dirty="0">
                  <a:solidFill>
                    <a:prstClr val="black"/>
                  </a:solidFill>
                </a:rPr>
                <a:t>Une solution innovante ayant une reconnaissance internationale</a:t>
              </a:r>
              <a:endParaRPr lang="fr-FR" sz="950" baseline="30000" dirty="0">
                <a:solidFill>
                  <a:prstClr val="black"/>
                </a:solidFill>
              </a:endParaRPr>
            </a:p>
          </p:txBody>
        </p:sp>
        <p:sp>
          <p:nvSpPr>
            <p:cNvPr id="53" name="Rectangle à coins arrondis 52"/>
            <p:cNvSpPr/>
            <p:nvPr/>
          </p:nvSpPr>
          <p:spPr>
            <a:xfrm>
              <a:off x="4542062" y="1995686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175957" y="2684398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cap="small" dirty="0">
                  <a:solidFill>
                    <a:schemeClr val="tx2"/>
                  </a:solidFill>
                </a:rPr>
                <a:t>HI FOG</a:t>
              </a:r>
              <a:r>
                <a:rPr lang="fr-FR" sz="950" b="1" cap="small" baseline="30000" dirty="0">
                  <a:solidFill>
                    <a:schemeClr val="tx2"/>
                  </a:solidFill>
                </a:rPr>
                <a:t>®</a:t>
              </a: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185171" y="3723878"/>
              <a:ext cx="186299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chemeClr val="tx2"/>
                  </a:solidFill>
                </a:rPr>
                <a:t>HI FOG</a:t>
              </a:r>
              <a:r>
                <a:rPr lang="fr-FR" sz="950" baseline="30000" dirty="0">
                  <a:solidFill>
                    <a:schemeClr val="tx2"/>
                  </a:solidFill>
                </a:rPr>
                <a:t>®</a:t>
              </a:r>
              <a:r>
                <a:rPr lang="fr-FR" sz="950" dirty="0">
                  <a:solidFill>
                    <a:schemeClr val="tx2"/>
                  </a:solidFill>
                </a:rPr>
                <a:t>, 1</a:t>
              </a:r>
              <a:r>
                <a:rPr lang="fr-FR" sz="950" baseline="30000" dirty="0">
                  <a:solidFill>
                    <a:schemeClr val="tx2"/>
                  </a:solidFill>
                </a:rPr>
                <a:t>er</a:t>
              </a:r>
              <a:r>
                <a:rPr lang="fr-FR" sz="950" dirty="0">
                  <a:solidFill>
                    <a:schemeClr val="tx2"/>
                  </a:solidFill>
                </a:rPr>
                <a:t> système de protection incendie brouillard d’eau haute pression  </a:t>
              </a:r>
            </a:p>
            <a:p>
              <a:pPr lvl="0" algn="ctr"/>
              <a:r>
                <a:rPr lang="fr-FR" sz="950" dirty="0">
                  <a:solidFill>
                    <a:schemeClr val="tx2"/>
                  </a:solidFill>
                </a:rPr>
                <a:t>FM </a:t>
              </a:r>
              <a:r>
                <a:rPr lang="fr-FR" sz="950" dirty="0" err="1">
                  <a:solidFill>
                    <a:schemeClr val="tx2"/>
                  </a:solidFill>
                </a:rPr>
                <a:t>Approved</a:t>
              </a:r>
              <a:r>
                <a:rPr lang="fr-FR" sz="950" baseline="30000" dirty="0">
                  <a:solidFill>
                    <a:schemeClr val="tx2"/>
                  </a:solidFill>
                </a:rPr>
                <a:t>(2)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9512" y="1629207"/>
              <a:ext cx="1872208" cy="288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79512" y="266968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179512" y="1620048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Les systèmes, le réseau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188725" y="2910728"/>
              <a:ext cx="1862995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b="1" dirty="0">
                  <a:solidFill>
                    <a:prstClr val="black"/>
                  </a:solidFill>
                </a:rPr>
                <a:t>Choisir</a:t>
              </a:r>
            </a:p>
            <a:p>
              <a:pPr lvl="0" algn="ctr"/>
              <a:r>
                <a:rPr lang="fr-FR" sz="950" dirty="0">
                  <a:solidFill>
                    <a:prstClr val="black"/>
                  </a:solidFill>
                </a:rPr>
                <a:t>Une protection incendie en optimisant les contraintes structurelles et fonctionnelles</a:t>
              </a:r>
            </a:p>
          </p:txBody>
        </p:sp>
        <p:sp>
          <p:nvSpPr>
            <p:cNvPr id="62" name="Rectangle à coins arrondis 61"/>
            <p:cNvSpPr/>
            <p:nvPr/>
          </p:nvSpPr>
          <p:spPr>
            <a:xfrm>
              <a:off x="545617" y="1995686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79512" y="2684398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cap="small" dirty="0">
                  <a:solidFill>
                    <a:schemeClr val="tx2"/>
                  </a:solidFill>
                </a:rPr>
                <a:t>POMPES HAUTE PRESSION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79512" y="3723878"/>
              <a:ext cx="1872208" cy="823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002060"/>
                  </a:solidFill>
                </a:rPr>
                <a:t>Nos systèmes s’adaptent aux locaux non étanches, ils sont peu invasifs et extensibles pour accompagner vos besoins d’aujourd’hui et de demain</a:t>
              </a:r>
            </a:p>
          </p:txBody>
        </p:sp>
        <p:pic>
          <p:nvPicPr>
            <p:cNvPr id="1028" name="Picture 4" descr="C:\Users\pierre-nicolas.caron\Documents\Chubb\Marioff\Photos Marioff\HI FOG EPU.bmp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999" b="31326"/>
            <a:stretch/>
          </p:blipFill>
          <p:spPr bwMode="auto">
            <a:xfrm>
              <a:off x="657743" y="2024151"/>
              <a:ext cx="927876" cy="5466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2" name="Picture 8" descr="http://www.mastercontrols.com/images/FM%20LOGO2.gif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788024" y="2084168"/>
              <a:ext cx="630803" cy="430522"/>
            </a:xfrm>
            <a:prstGeom prst="rect">
              <a:avLst/>
            </a:prstGeom>
            <a:noFill/>
          </p:spPr>
        </p:pic>
        <p:pic>
          <p:nvPicPr>
            <p:cNvPr id="74" name="Image 73"/>
            <p:cNvPicPr/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87" t="4608" r="11782" b="62430"/>
            <a:stretch/>
          </p:blipFill>
          <p:spPr bwMode="auto">
            <a:xfrm>
              <a:off x="6482887" y="2058757"/>
              <a:ext cx="770849" cy="4895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6" name="Picture 2"/>
            <p:cNvPicPr>
              <a:picLocks noChangeAspect="1" noChangeArrowheads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507" b="46194"/>
            <a:stretch/>
          </p:blipFill>
          <p:spPr bwMode="auto">
            <a:xfrm>
              <a:off x="7873298" y="2058757"/>
              <a:ext cx="819130" cy="489592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40257" y="2048168"/>
              <a:ext cx="901765" cy="508710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4A2F16DC-E8C3-46A7-AA01-70236D28095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3" y="2118032"/>
              <a:ext cx="388003" cy="405755"/>
            </a:xfrm>
            <a:prstGeom prst="rect">
              <a:avLst/>
            </a:prstGeom>
          </p:spPr>
        </p:pic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17F2C0C2-8BD1-44ED-A7A2-7B1B48BA07FB}"/>
                </a:ext>
              </a:extLst>
            </p:cNvPr>
            <p:cNvSpPr txBox="1"/>
            <p:nvPr/>
          </p:nvSpPr>
          <p:spPr>
            <a:xfrm>
              <a:off x="7240773" y="4331299"/>
              <a:ext cx="1638742" cy="18466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600" i="1" dirty="0">
                  <a:solidFill>
                    <a:schemeClr val="bg1">
                      <a:lumMod val="85000"/>
                    </a:schemeClr>
                  </a:solidFill>
                </a:rPr>
                <a:t>HI FOG est  une solution de Marioff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B39B43A7-C328-91FA-2D76-00717A7E3B75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" name="Image 3">
              <a:hlinkClick r:id="rId9" action="ppaction://hlinksldjump"/>
              <a:extLst>
                <a:ext uri="{FF2B5EF4-FFF2-40B4-BE49-F238E27FC236}">
                  <a16:creationId xmlns:a16="http://schemas.microsoft.com/office/drawing/2014/main" id="{F7FD5AC3-E02D-61F6-0240-56635AE16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" name="Image 4">
              <a:hlinkClick r:id="rId11" action="ppaction://hlinksldjump"/>
              <a:extLst>
                <a:ext uri="{FF2B5EF4-FFF2-40B4-BE49-F238E27FC236}">
                  <a16:creationId xmlns:a16="http://schemas.microsoft.com/office/drawing/2014/main" id="{8DF18A92-89BD-AB92-D200-823463744C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1" name="Image 10">
              <a:hlinkClick r:id="rId13" action="ppaction://hlinksldjump"/>
              <a:extLst>
                <a:ext uri="{FF2B5EF4-FFF2-40B4-BE49-F238E27FC236}">
                  <a16:creationId xmlns:a16="http://schemas.microsoft.com/office/drawing/2014/main" id="{00845C4F-AEBE-1587-0CF7-639F3491DA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B8D336F2-067E-AF79-F6D7-BBF61CC4FCEB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Protection incendie par brouillard d’eau (solutions HI FOG®) </a:t>
            </a:r>
          </a:p>
        </p:txBody>
      </p:sp>
    </p:spTree>
    <p:extLst>
      <p:ext uri="{BB962C8B-B14F-4D97-AF65-F5344CB8AC3E}">
        <p14:creationId xmlns:p14="http://schemas.microsoft.com/office/powerpoint/2010/main" val="37463458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457" y="62136"/>
            <a:ext cx="6733110" cy="524447"/>
          </a:xfrm>
        </p:spPr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95A841B-3721-C665-9E10-B96D4D7428B9}"/>
              </a:ext>
            </a:extLst>
          </p:cNvPr>
          <p:cNvGrpSpPr/>
          <p:nvPr/>
        </p:nvGrpSpPr>
        <p:grpSpPr>
          <a:xfrm>
            <a:off x="179512" y="1155152"/>
            <a:ext cx="8712968" cy="3136525"/>
            <a:chOff x="179512" y="1620045"/>
            <a:chExt cx="8712968" cy="3136525"/>
          </a:xfrm>
        </p:grpSpPr>
        <p:sp>
          <p:nvSpPr>
            <p:cNvPr id="60" name="Rectangle 59"/>
            <p:cNvSpPr/>
            <p:nvPr/>
          </p:nvSpPr>
          <p:spPr>
            <a:xfrm>
              <a:off x="179512" y="1620046"/>
              <a:ext cx="1872208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80" name="Rectangle à coins arrondis 58">
              <a:extLst>
                <a:ext uri="{FF2B5EF4-FFF2-40B4-BE49-F238E27FC236}">
                  <a16:creationId xmlns:a16="http://schemas.microsoft.com/office/drawing/2014/main" id="{44726833-6E47-4428-A193-6B651EB443CC}"/>
                </a:ext>
              </a:extLst>
            </p:cNvPr>
            <p:cNvSpPr/>
            <p:nvPr/>
          </p:nvSpPr>
          <p:spPr>
            <a:xfrm>
              <a:off x="229283" y="1940472"/>
              <a:ext cx="1721245" cy="59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67A61DB2-6CBA-4857-9BBA-A98234E2AC11}"/>
                </a:ext>
              </a:extLst>
            </p:cNvPr>
            <p:cNvSpPr/>
            <p:nvPr/>
          </p:nvSpPr>
          <p:spPr>
            <a:xfrm>
              <a:off x="2167772" y="1620045"/>
              <a:ext cx="3875725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800" b="1" cap="small" dirty="0">
                <a:solidFill>
                  <a:prstClr val="black"/>
                </a:solidFill>
              </a:endParaRPr>
            </a:p>
            <a:p>
              <a:pPr algn="ctr"/>
              <a:endParaRPr lang="fr-FR" sz="800" dirty="0">
                <a:solidFill>
                  <a:prstClr val="black"/>
                </a:solidFill>
              </a:endParaRPr>
            </a:p>
            <a:p>
              <a:pPr algn="ctr"/>
              <a:endParaRPr lang="fr-FR" sz="8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2159198" y="1620046"/>
              <a:ext cx="3888968" cy="1311744"/>
              <a:chOff x="165024" y="1620046"/>
              <a:chExt cx="3888968" cy="1311744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2190358" y="1620046"/>
                <a:ext cx="1846962" cy="2539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050" dirty="0">
                    <a:solidFill>
                      <a:srgbClr val="002060"/>
                    </a:solidFill>
                  </a:rPr>
                  <a:t>CO</a:t>
                </a:r>
                <a:r>
                  <a:rPr lang="fr-FR" sz="1050" baseline="-25000" dirty="0">
                    <a:solidFill>
                      <a:srgbClr val="002060"/>
                    </a:solidFill>
                  </a:rPr>
                  <a:t>2</a:t>
                </a:r>
                <a:r>
                  <a:rPr lang="fr-FR" sz="1050" dirty="0">
                    <a:solidFill>
                      <a:srgbClr val="002060"/>
                    </a:solidFill>
                  </a:rPr>
                  <a:t> amagnétiques</a:t>
                </a:r>
              </a:p>
            </p:txBody>
          </p:sp>
          <p:sp>
            <p:nvSpPr>
              <p:cNvPr id="59" name="Rectangle à coins arrondis 58"/>
              <p:cNvSpPr/>
              <p:nvPr/>
            </p:nvSpPr>
            <p:spPr>
              <a:xfrm>
                <a:off x="2261556" y="2001804"/>
                <a:ext cx="1732766" cy="595247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165024" y="2678545"/>
                <a:ext cx="3888968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82" name="Rectangle 81"/>
              <p:cNvSpPr/>
              <p:nvPr/>
            </p:nvSpPr>
            <p:spPr>
              <a:xfrm>
                <a:off x="2181784" y="2693263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endParaRPr lang="fr-FR" sz="950" b="1" cap="all" dirty="0">
                  <a:solidFill>
                    <a:srgbClr val="1F497D"/>
                  </a:solidFill>
                </a:endParaRPr>
              </a:p>
            </p:txBody>
          </p:sp>
        </p:grpSp>
        <p:sp>
          <p:nvSpPr>
            <p:cNvPr id="45" name="Rectangle 44"/>
            <p:cNvSpPr/>
            <p:nvPr/>
          </p:nvSpPr>
          <p:spPr>
            <a:xfrm>
              <a:off x="6269811" y="1620045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schemeClr val="bg1"/>
                </a:solidFill>
              </a:endParaRPr>
            </a:p>
          </p:txBody>
        </p:sp>
        <p:sp>
          <p:nvSpPr>
            <p:cNvPr id="87" name="ZoneTexte 86"/>
            <p:cNvSpPr txBox="1"/>
            <p:nvPr/>
          </p:nvSpPr>
          <p:spPr>
            <a:xfrm>
              <a:off x="6269810" y="4510349"/>
              <a:ext cx="2622669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(1) liste de nos agences certifiées I4-NF285 (extincteurs)  </a:t>
              </a:r>
            </a:p>
            <a:p>
              <a:pPr algn="r"/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et J5/F5 (RIA/PIA) : cnpp.com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79512" y="266968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79512" y="1620046"/>
              <a:ext cx="1872208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Portatifs</a:t>
              </a: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179512" y="2684398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endParaRPr lang="fr-FR" sz="950" b="1" cap="all" dirty="0">
                <a:solidFill>
                  <a:srgbClr val="1F497D"/>
                </a:solidFill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179513" y="2931790"/>
              <a:ext cx="1872208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black"/>
                  </a:solidFill>
                </a:rPr>
                <a:t>Permettre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efficacement la 1</a:t>
              </a:r>
              <a:r>
                <a:rPr lang="fr-FR" sz="950" baseline="30000" dirty="0">
                  <a:solidFill>
                    <a:prstClr val="black"/>
                  </a:solidFill>
                </a:rPr>
                <a:t>ère</a:t>
              </a:r>
              <a:r>
                <a:rPr lang="fr-FR" sz="950" dirty="0">
                  <a:solidFill>
                    <a:prstClr val="black"/>
                  </a:solidFill>
                </a:rPr>
                <a:t> intervention dans la lutte contre l’incendie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88726" y="3723878"/>
              <a:ext cx="1862994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dirty="0">
                  <a:solidFill>
                    <a:srgbClr val="002060"/>
                  </a:solidFill>
                </a:rPr>
                <a:t>Nos gammes d’extincteurs sont simples d’utilisation et adaptées à tous les</a:t>
              </a:r>
            </a:p>
            <a:p>
              <a:pPr algn="ctr"/>
              <a:r>
                <a:rPr lang="fr-FR" sz="950" dirty="0">
                  <a:solidFill>
                    <a:srgbClr val="002060"/>
                  </a:solidFill>
                </a:rPr>
                <a:t>environnements et </a:t>
              </a:r>
            </a:p>
            <a:p>
              <a:pPr algn="ctr"/>
              <a:r>
                <a:rPr lang="fr-FR" sz="950" dirty="0">
                  <a:solidFill>
                    <a:srgbClr val="002060"/>
                  </a:solidFill>
                </a:rPr>
                <a:t>intervenants</a:t>
              </a:r>
            </a:p>
          </p:txBody>
        </p:sp>
        <p:pic>
          <p:nvPicPr>
            <p:cNvPr id="69" name="Picture 4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9234"/>
            <a:stretch/>
          </p:blipFill>
          <p:spPr bwMode="auto">
            <a:xfrm>
              <a:off x="312277" y="1995686"/>
              <a:ext cx="803339" cy="49064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" name="Rectangle 3"/>
            <p:cNvSpPr/>
            <p:nvPr/>
          </p:nvSpPr>
          <p:spPr>
            <a:xfrm>
              <a:off x="6269811" y="3068006"/>
              <a:ext cx="2622669" cy="136191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Réseau certifié I4-NF285, J5/F5 </a:t>
              </a:r>
              <a:r>
                <a:rPr lang="fr-FR" sz="950" baseline="30000" dirty="0">
                  <a:solidFill>
                    <a:schemeClr val="bg1"/>
                  </a:solidFill>
                </a:rPr>
                <a:t>(1)</a:t>
              </a:r>
              <a:r>
                <a:rPr lang="fr-FR" sz="950" dirty="0">
                  <a:solidFill>
                    <a:schemeClr val="bg1"/>
                  </a:solidFill>
                </a:rPr>
                <a:t> </a:t>
              </a:r>
            </a:p>
            <a:p>
              <a:pPr lvl="0" algn="ctr"/>
              <a:endParaRPr lang="fr-FR" sz="40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Certificats d’installations N4 extincteurs, </a:t>
              </a:r>
            </a:p>
            <a:p>
              <a:pPr lvl="0" algn="ctr"/>
              <a:endParaRPr lang="fr-FR" sz="400" dirty="0">
                <a:solidFill>
                  <a:schemeClr val="bg1"/>
                </a:solidFill>
              </a:endParaRPr>
            </a:p>
            <a:p>
              <a:pPr algn="ctr"/>
              <a:r>
                <a:rPr lang="fr-FR" sz="950" dirty="0">
                  <a:solidFill>
                    <a:schemeClr val="bg1"/>
                  </a:solidFill>
                </a:rPr>
                <a:t>Comptes rendus Q4 de vérifications périodiques des extincteurs</a:t>
              </a:r>
            </a:p>
            <a:p>
              <a:pPr algn="ctr"/>
              <a:endParaRPr lang="fr-FR" sz="400" dirty="0">
                <a:solidFill>
                  <a:schemeClr val="bg1"/>
                </a:solidFill>
              </a:endParaRPr>
            </a:p>
            <a:p>
              <a:pPr algn="ctr"/>
              <a:r>
                <a:rPr lang="fr-FR" sz="950" dirty="0">
                  <a:solidFill>
                    <a:schemeClr val="bg1"/>
                  </a:solidFill>
                </a:rPr>
                <a:t>Certificats d’installations N5 RIA, </a:t>
              </a:r>
            </a:p>
            <a:p>
              <a:pPr lvl="0" algn="ctr"/>
              <a:endParaRPr lang="fr-FR" sz="40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Comptes rendus Q5 de vérifications périodiques des RIA.</a:t>
              </a:r>
            </a:p>
          </p:txBody>
        </p:sp>
        <p:sp>
          <p:nvSpPr>
            <p:cNvPr id="39" name="Arrondir un rectangle avec un coin du même côté 38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dirty="0">
                  <a:solidFill>
                    <a:schemeClr val="bg1"/>
                  </a:solidFill>
                </a:rPr>
                <a:t>Le service de proximité</a:t>
              </a:r>
            </a:p>
          </p:txBody>
        </p:sp>
        <p:sp>
          <p:nvSpPr>
            <p:cNvPr id="42" name="Rectangle à coins arrondis 41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0187" y="2050177"/>
              <a:ext cx="766109" cy="51073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51" name="Connecteur droit 50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 dirty="0">
                <a:solidFill>
                  <a:prstClr val="white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white"/>
                  </a:solidFill>
                </a:rPr>
                <a:t>Les          Chubb France</a:t>
              </a:r>
            </a:p>
          </p:txBody>
        </p:sp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33F971EE-97A6-44E3-80ED-5EE33DC10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3" y="2118032"/>
              <a:ext cx="388003" cy="405755"/>
            </a:xfrm>
            <a:prstGeom prst="rect">
              <a:avLst/>
            </a:prstGeom>
          </p:spPr>
        </p:pic>
        <p:grpSp>
          <p:nvGrpSpPr>
            <p:cNvPr id="55" name="Groupe 54">
              <a:extLst>
                <a:ext uri="{FF2B5EF4-FFF2-40B4-BE49-F238E27FC236}">
                  <a16:creationId xmlns:a16="http://schemas.microsoft.com/office/drawing/2014/main" id="{25A61D06-DC4F-4E05-A6CC-930EC790457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717987" y="2043116"/>
              <a:ext cx="957935" cy="517801"/>
              <a:chOff x="2032005" y="1432860"/>
              <a:chExt cx="5492323" cy="2968812"/>
            </a:xfrm>
          </p:grpSpPr>
          <p:sp>
            <p:nvSpPr>
              <p:cNvPr id="57" name="Rectangle : coins arrondis 56">
                <a:extLst>
                  <a:ext uri="{FF2B5EF4-FFF2-40B4-BE49-F238E27FC236}">
                    <a16:creationId xmlns:a16="http://schemas.microsoft.com/office/drawing/2014/main" id="{D26432C9-F4B1-4360-9AD2-95982D401296}"/>
                  </a:ext>
                </a:extLst>
              </p:cNvPr>
              <p:cNvSpPr/>
              <p:nvPr/>
            </p:nvSpPr>
            <p:spPr>
              <a:xfrm>
                <a:off x="3131840" y="1432860"/>
                <a:ext cx="4392488" cy="2938665"/>
              </a:xfrm>
              <a:prstGeom prst="roundRect">
                <a:avLst>
                  <a:gd name="adj" fmla="val 3864"/>
                </a:avLst>
              </a:prstGeom>
              <a:gradFill>
                <a:gsLst>
                  <a:gs pos="0">
                    <a:schemeClr val="accent1">
                      <a:lumMod val="5000"/>
                      <a:lumOff val="95000"/>
                    </a:schemeClr>
                  </a:gs>
                  <a:gs pos="74000">
                    <a:schemeClr val="accent1">
                      <a:lumMod val="45000"/>
                      <a:lumOff val="55000"/>
                    </a:schemeClr>
                  </a:gs>
                  <a:gs pos="8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pic>
            <p:nvPicPr>
              <p:cNvPr id="63" name="Image 62" descr="Une image contenant personne, homme, mâle&#10;&#10;Description générée automatiquement">
                <a:extLst>
                  <a:ext uri="{FF2B5EF4-FFF2-40B4-BE49-F238E27FC236}">
                    <a16:creationId xmlns:a16="http://schemas.microsoft.com/office/drawing/2014/main" id="{48C3A53B-661C-4617-B467-3C688EFAC6C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34706" b="45620"/>
              <a:stretch/>
            </p:blipFill>
            <p:spPr>
              <a:xfrm>
                <a:off x="2032005" y="1432866"/>
                <a:ext cx="5348309" cy="2968806"/>
              </a:xfrm>
              <a:prstGeom prst="rect">
                <a:avLst/>
              </a:prstGeom>
            </p:spPr>
          </p:pic>
        </p:grp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53F6F5A1-C628-404B-B49D-085E98889341}"/>
                </a:ext>
              </a:extLst>
            </p:cNvPr>
            <p:cNvSpPr/>
            <p:nvPr/>
          </p:nvSpPr>
          <p:spPr>
            <a:xfrm>
              <a:off x="2167774" y="1620045"/>
              <a:ext cx="1846962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CO</a:t>
              </a:r>
              <a:r>
                <a:rPr lang="fr-FR" sz="1050" baseline="-25000" dirty="0">
                  <a:solidFill>
                    <a:srgbClr val="002060"/>
                  </a:solidFill>
                </a:rPr>
                <a:t>2</a:t>
              </a:r>
              <a:r>
                <a:rPr lang="fr-FR" sz="1050" dirty="0">
                  <a:solidFill>
                    <a:srgbClr val="002060"/>
                  </a:solidFill>
                </a:rPr>
                <a:t> 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52AB16C4-2241-4B1E-A806-3235E350BB87}"/>
                </a:ext>
              </a:extLst>
            </p:cNvPr>
            <p:cNvSpPr/>
            <p:nvPr/>
          </p:nvSpPr>
          <p:spPr>
            <a:xfrm>
              <a:off x="2167773" y="2931789"/>
              <a:ext cx="387572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black"/>
                  </a:solidFill>
                </a:rPr>
                <a:t>Compléter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les moyens de lutte pour faire face à la survenance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d’un incendie de matériels sensibles comme les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équipements électriques et électroniques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ACFB1F8B-6679-4FE1-9F13-1063164408E4}"/>
                </a:ext>
              </a:extLst>
            </p:cNvPr>
            <p:cNvSpPr/>
            <p:nvPr/>
          </p:nvSpPr>
          <p:spPr>
            <a:xfrm>
              <a:off x="2167773" y="3723877"/>
              <a:ext cx="3884298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dirty="0">
                  <a:solidFill>
                    <a:srgbClr val="002060"/>
                  </a:solidFill>
                </a:rPr>
                <a:t>Nous prévoyons des  extincteurs au CO</a:t>
              </a:r>
              <a:r>
                <a:rPr lang="fr-FR" sz="950" baseline="-25000" dirty="0">
                  <a:solidFill>
                    <a:srgbClr val="002060"/>
                  </a:solidFill>
                </a:rPr>
                <a:t>2</a:t>
              </a:r>
              <a:r>
                <a:rPr lang="fr-FR" sz="950" dirty="0">
                  <a:solidFill>
                    <a:srgbClr val="002060"/>
                  </a:solidFill>
                </a:rPr>
                <a:t> pour vos matériels sensibles informatiques et électriques. </a:t>
              </a:r>
            </a:p>
            <a:p>
              <a:pPr algn="ctr"/>
              <a:r>
                <a:rPr lang="fr-FR" sz="950" dirty="0">
                  <a:solidFill>
                    <a:srgbClr val="002060"/>
                  </a:solidFill>
                </a:rPr>
                <a:t>La version amagnétique protège vos sites ou matériaux pour lesquels générer un champ magnétique est proscrit (IRM, marine, …).</a:t>
              </a:r>
            </a:p>
            <a:p>
              <a:pPr algn="ctr"/>
              <a:endParaRPr lang="fr-FR" sz="950" dirty="0">
                <a:solidFill>
                  <a:srgbClr val="002060"/>
                </a:solidFill>
              </a:endParaRPr>
            </a:p>
          </p:txBody>
        </p:sp>
        <p:sp>
          <p:nvSpPr>
            <p:cNvPr id="58" name="Rectangle à coins arrondis 58">
              <a:extLst>
                <a:ext uri="{FF2B5EF4-FFF2-40B4-BE49-F238E27FC236}">
                  <a16:creationId xmlns:a16="http://schemas.microsoft.com/office/drawing/2014/main" id="{E5EB0368-076B-4590-8354-96D7C4DB688D}"/>
                </a:ext>
              </a:extLst>
            </p:cNvPr>
            <p:cNvSpPr/>
            <p:nvPr/>
          </p:nvSpPr>
          <p:spPr>
            <a:xfrm>
              <a:off x="2271762" y="2001803"/>
              <a:ext cx="1381909" cy="595247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341C1798-C242-47F2-8C8E-CF88EDC36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25894" y="2719179"/>
              <a:ext cx="1801692" cy="184531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2F66AFC-23A1-4E27-BF17-CCBAA5CA9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36672" y="2709060"/>
              <a:ext cx="779426" cy="180159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AAFEDE9A-12BF-4CA1-A474-A31937C074B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259632" y="2709060"/>
              <a:ext cx="584771" cy="180159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2DCACE7C-9C99-4732-A271-F1BAC55762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b="11272"/>
            <a:stretch/>
          </p:blipFill>
          <p:spPr>
            <a:xfrm>
              <a:off x="1058356" y="1827408"/>
              <a:ext cx="836923" cy="672334"/>
            </a:xfrm>
            <a:prstGeom prst="rect">
              <a:avLst/>
            </a:prstGeom>
          </p:spPr>
        </p:pic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09E38C86-4241-4471-BACE-A234F75A5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312328" y="1862476"/>
              <a:ext cx="685344" cy="688630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C16A8495-BA8C-49C1-9EA2-7404989F8A7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2341279" y="2005460"/>
              <a:ext cx="488093" cy="521264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E45C5029-93C4-4C5C-B44E-1C95D63B3B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2942629" y="1841257"/>
              <a:ext cx="621259" cy="682529"/>
            </a:xfrm>
            <a:prstGeom prst="rect">
              <a:avLst/>
            </a:prstGeom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CFAF1CFD-FEB1-4ABB-873E-1513922BB08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438747" y="2050177"/>
              <a:ext cx="565759" cy="473609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15680063-5215-F30D-37EF-913441FA8731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6" name="Image 5">
              <a:hlinkClick r:id="rId15" action="ppaction://hlinksldjump"/>
              <a:extLst>
                <a:ext uri="{FF2B5EF4-FFF2-40B4-BE49-F238E27FC236}">
                  <a16:creationId xmlns:a16="http://schemas.microsoft.com/office/drawing/2014/main" id="{F49E6F11-7824-1476-0089-25D74C43D3D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17" action="ppaction://hlinksldjump"/>
              <a:extLst>
                <a:ext uri="{FF2B5EF4-FFF2-40B4-BE49-F238E27FC236}">
                  <a16:creationId xmlns:a16="http://schemas.microsoft.com/office/drawing/2014/main" id="{5B14F253-CFC1-F143-18F8-908EE2A317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9" name="Imag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5D6A874C-168A-74B7-7DC3-6E2397D18B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24EC9941-BBBF-7A6A-A0F6-2364F380426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Extincteurs pour intervention des personnels et des témoins d’incendie</a:t>
            </a:r>
          </a:p>
        </p:txBody>
      </p:sp>
    </p:spTree>
    <p:extLst>
      <p:ext uri="{BB962C8B-B14F-4D97-AF65-F5344CB8AC3E}">
        <p14:creationId xmlns:p14="http://schemas.microsoft.com/office/powerpoint/2010/main" val="1828871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B75D09BB-4D08-46D6-B49E-E0FAFCFF20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FC6C33B-ABD3-57AB-B96E-B9C777640DD6}"/>
              </a:ext>
            </a:extLst>
          </p:cNvPr>
          <p:cNvGrpSpPr/>
          <p:nvPr/>
        </p:nvGrpSpPr>
        <p:grpSpPr>
          <a:xfrm>
            <a:off x="180020" y="1155152"/>
            <a:ext cx="8712460" cy="2953539"/>
            <a:chOff x="180020" y="1620045"/>
            <a:chExt cx="8712460" cy="2953539"/>
          </a:xfrm>
        </p:grpSpPr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45D5EAFD-BFAA-44EF-957E-ED906EA163D4}"/>
                </a:ext>
              </a:extLst>
            </p:cNvPr>
            <p:cNvSpPr/>
            <p:nvPr/>
          </p:nvSpPr>
          <p:spPr>
            <a:xfrm>
              <a:off x="180020" y="1620045"/>
              <a:ext cx="8712459" cy="29271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BDEA4F13-7E5C-4F49-BE5C-2A84F3136E15}"/>
                </a:ext>
              </a:extLst>
            </p:cNvPr>
            <p:cNvSpPr/>
            <p:nvPr/>
          </p:nvSpPr>
          <p:spPr>
            <a:xfrm>
              <a:off x="180020" y="2976939"/>
              <a:ext cx="8712457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black"/>
                  </a:solidFill>
                </a:rPr>
                <a:t>Informer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et relayer des tutoriels de formation simples et courts à l’usage des personnes et personnels, accessibles en permanence, et en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soutien de vos actions internes de sensibilisation à la sécurité de vos employés, dès leur arrivée dans votre entreprise. 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56A005E-DA80-4402-9798-43101DCD231D}"/>
                </a:ext>
              </a:extLst>
            </p:cNvPr>
            <p:cNvSpPr/>
            <p:nvPr/>
          </p:nvSpPr>
          <p:spPr>
            <a:xfrm>
              <a:off x="180020" y="3723878"/>
              <a:ext cx="8712460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dirty="0">
                  <a:solidFill>
                    <a:srgbClr val="002060"/>
                  </a:solidFill>
                </a:rPr>
                <a:t>Nous avons intégré dans certaines signalétiques un QR Code, permettant après son flash via un smartphone compatible </a:t>
              </a:r>
            </a:p>
            <a:p>
              <a:pPr algn="ctr"/>
              <a:r>
                <a:rPr lang="fr-FR" sz="950" dirty="0">
                  <a:solidFill>
                    <a:srgbClr val="002060"/>
                  </a:solidFill>
                </a:rPr>
                <a:t>à l’utilisateur d’accéder à une vidéo de courte durée : caractéristiques de l’appareil (extincteur, RIA), recommandations d’utilisation.</a:t>
              </a: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A800596A-60EA-442E-BB14-BB9EA9F43657}"/>
                </a:ext>
              </a:extLst>
            </p:cNvPr>
            <p:cNvSpPr/>
            <p:nvPr/>
          </p:nvSpPr>
          <p:spPr>
            <a:xfrm>
              <a:off x="187122" y="4373529"/>
              <a:ext cx="8703776" cy="20005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700" i="1" dirty="0"/>
                <a:t>Propulsée par </a:t>
              </a:r>
              <a:r>
                <a:rPr lang="fr-FR" sz="700" i="1" dirty="0" err="1"/>
                <a:t>Qr</a:t>
              </a:r>
              <a:r>
                <a:rPr lang="fr-FR" sz="700" i="1" dirty="0"/>
                <a:t> design (spécialiste français des QR Codes) et médaille d’argent aux trophées de la sécurité 2016, Préventive TAG ® délivre des contenus vidéos développés à l’aide d’expert de la sécurité civile.</a:t>
              </a:r>
            </a:p>
          </p:txBody>
        </p:sp>
        <p:grpSp>
          <p:nvGrpSpPr>
            <p:cNvPr id="114" name="Groupe 113">
              <a:extLst>
                <a:ext uri="{FF2B5EF4-FFF2-40B4-BE49-F238E27FC236}">
                  <a16:creationId xmlns:a16="http://schemas.microsoft.com/office/drawing/2014/main" id="{E9CA91A0-6C13-43F4-8CCE-6502EC1CE490}"/>
                </a:ext>
              </a:extLst>
            </p:cNvPr>
            <p:cNvGrpSpPr/>
            <p:nvPr/>
          </p:nvGrpSpPr>
          <p:grpSpPr>
            <a:xfrm>
              <a:off x="7013905" y="1918870"/>
              <a:ext cx="1878573" cy="1010749"/>
              <a:chOff x="7013905" y="1918870"/>
              <a:chExt cx="1878573" cy="101074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BA27308A-9416-4936-A6C7-733117D34FCE}"/>
                  </a:ext>
                </a:extLst>
              </p:cNvPr>
              <p:cNvSpPr/>
              <p:nvPr/>
            </p:nvSpPr>
            <p:spPr>
              <a:xfrm>
                <a:off x="7013905" y="1918870"/>
                <a:ext cx="1872208" cy="10107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fr-FR" sz="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D8CB656E-19E1-435A-BDA8-3C18B027CE24}"/>
                  </a:ext>
                </a:extLst>
              </p:cNvPr>
              <p:cNvSpPr/>
              <p:nvPr/>
            </p:nvSpPr>
            <p:spPr>
              <a:xfrm>
                <a:off x="7020271" y="266968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55" name="Rectangle 54">
                <a:extLst>
                  <a:ext uri="{FF2B5EF4-FFF2-40B4-BE49-F238E27FC236}">
                    <a16:creationId xmlns:a16="http://schemas.microsoft.com/office/drawing/2014/main" id="{077B188C-6201-4FFF-83E7-64524EF21BD7}"/>
                  </a:ext>
                </a:extLst>
              </p:cNvPr>
              <p:cNvSpPr/>
              <p:nvPr/>
            </p:nvSpPr>
            <p:spPr>
              <a:xfrm>
                <a:off x="7020270" y="2669680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00" b="1" cap="all" dirty="0">
                    <a:solidFill>
                      <a:srgbClr val="1F497D"/>
                    </a:solidFill>
                  </a:rPr>
                  <a:t>consignes </a:t>
                </a:r>
                <a:endParaRPr lang="fr-FR" sz="900" b="1" cap="all" baseline="30000" dirty="0">
                  <a:solidFill>
                    <a:srgbClr val="1F497D"/>
                  </a:solidFill>
                </a:endParaRPr>
              </a:p>
            </p:txBody>
          </p:sp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BC274FE0-5064-46A4-A9AE-BD96970BF5EC}"/>
                  </a:ext>
                </a:extLst>
              </p:cNvPr>
              <p:cNvGrpSpPr/>
              <p:nvPr/>
            </p:nvGrpSpPr>
            <p:grpSpPr>
              <a:xfrm>
                <a:off x="7116799" y="1980717"/>
                <a:ext cx="1666420" cy="595247"/>
                <a:chOff x="7164288" y="1980717"/>
                <a:chExt cx="1666420" cy="595247"/>
              </a:xfrm>
            </p:grpSpPr>
            <p:sp>
              <p:nvSpPr>
                <p:cNvPr id="58" name="Rectangle à coins arrondis 93">
                  <a:extLst>
                    <a:ext uri="{FF2B5EF4-FFF2-40B4-BE49-F238E27FC236}">
                      <a16:creationId xmlns:a16="http://schemas.microsoft.com/office/drawing/2014/main" id="{6A942A4F-379F-4350-B015-FA38DBC35734}"/>
                    </a:ext>
                  </a:extLst>
                </p:cNvPr>
                <p:cNvSpPr/>
                <p:nvPr/>
              </p:nvSpPr>
              <p:spPr>
                <a:xfrm>
                  <a:off x="7164288" y="1980717"/>
                  <a:ext cx="1666420" cy="59524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22" name="Groupe 21">
                  <a:extLst>
                    <a:ext uri="{FF2B5EF4-FFF2-40B4-BE49-F238E27FC236}">
                      <a16:creationId xmlns:a16="http://schemas.microsoft.com/office/drawing/2014/main" id="{2F889BCD-AD19-4BB9-89E4-4AA9BD72BDD5}"/>
                    </a:ext>
                  </a:extLst>
                </p:cNvPr>
                <p:cNvGrpSpPr/>
                <p:nvPr/>
              </p:nvGrpSpPr>
              <p:grpSpPr>
                <a:xfrm>
                  <a:off x="7408821" y="2028726"/>
                  <a:ext cx="1177354" cy="519044"/>
                  <a:chOff x="7341509" y="2028726"/>
                  <a:chExt cx="1177354" cy="519044"/>
                </a:xfrm>
              </p:grpSpPr>
              <p:pic>
                <p:nvPicPr>
                  <p:cNvPr id="27" name="Image 26" descr="Une image contenant signe, vert, parking, mètre&#10;&#10;Description générée automatiquement">
                    <a:extLst>
                      <a:ext uri="{FF2B5EF4-FFF2-40B4-BE49-F238E27FC236}">
                        <a16:creationId xmlns:a16="http://schemas.microsoft.com/office/drawing/2014/main" id="{DE4AAC47-8131-47EB-AB33-316E05F2D55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8172400" y="2028726"/>
                    <a:ext cx="346463" cy="514691"/>
                  </a:xfrm>
                  <a:prstGeom prst="rect">
                    <a:avLst/>
                  </a:prstGeom>
                </p:spPr>
              </p:pic>
              <p:pic>
                <p:nvPicPr>
                  <p:cNvPr id="29" name="Image 28">
                    <a:extLst>
                      <a:ext uri="{FF2B5EF4-FFF2-40B4-BE49-F238E27FC236}">
                        <a16:creationId xmlns:a16="http://schemas.microsoft.com/office/drawing/2014/main" id="{4A68DCCD-5282-4DBB-A08C-205912D49DC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341509" y="2033079"/>
                    <a:ext cx="346463" cy="514691"/>
                  </a:xfrm>
                  <a:prstGeom prst="rect">
                    <a:avLst/>
                  </a:prstGeom>
                </p:spPr>
              </p:pic>
            </p:grpSp>
          </p:grpSp>
        </p:grpSp>
        <p:grpSp>
          <p:nvGrpSpPr>
            <p:cNvPr id="115" name="Groupe 114">
              <a:extLst>
                <a:ext uri="{FF2B5EF4-FFF2-40B4-BE49-F238E27FC236}">
                  <a16:creationId xmlns:a16="http://schemas.microsoft.com/office/drawing/2014/main" id="{D6A1E454-0CD5-418D-8C7E-D697ED15DC81}"/>
                </a:ext>
              </a:extLst>
            </p:cNvPr>
            <p:cNvGrpSpPr/>
            <p:nvPr/>
          </p:nvGrpSpPr>
          <p:grpSpPr>
            <a:xfrm>
              <a:off x="4735944" y="1921040"/>
              <a:ext cx="1872208" cy="1010749"/>
              <a:chOff x="4735944" y="1921040"/>
              <a:chExt cx="1872208" cy="1010749"/>
            </a:xfrm>
          </p:grpSpPr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CE52DE59-11FB-4887-BCAA-8D28619EF5A8}"/>
                  </a:ext>
                </a:extLst>
              </p:cNvPr>
              <p:cNvSpPr/>
              <p:nvPr/>
            </p:nvSpPr>
            <p:spPr>
              <a:xfrm>
                <a:off x="4735944" y="1921040"/>
                <a:ext cx="1872208" cy="101074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fr-FR" sz="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Rectangle 62">
                <a:extLst>
                  <a:ext uri="{FF2B5EF4-FFF2-40B4-BE49-F238E27FC236}">
                    <a16:creationId xmlns:a16="http://schemas.microsoft.com/office/drawing/2014/main" id="{131B2397-04B6-4450-B630-A3AC6AF3331C}"/>
                  </a:ext>
                </a:extLst>
              </p:cNvPr>
              <p:cNvSpPr/>
              <p:nvPr/>
            </p:nvSpPr>
            <p:spPr>
              <a:xfrm>
                <a:off x="4735944" y="267185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A30F7835-B903-48B6-BD50-2ED272A32210}"/>
                  </a:ext>
                </a:extLst>
              </p:cNvPr>
              <p:cNvSpPr/>
              <p:nvPr/>
            </p:nvSpPr>
            <p:spPr>
              <a:xfrm>
                <a:off x="4735944" y="2669680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00" b="1" cap="all" dirty="0">
                    <a:solidFill>
                      <a:srgbClr val="1F497D"/>
                    </a:solidFill>
                  </a:rPr>
                  <a:t>Murales DAE </a:t>
                </a:r>
                <a:endParaRPr lang="fr-FR" sz="900" b="1" cap="all" baseline="30000" dirty="0">
                  <a:solidFill>
                    <a:srgbClr val="1F497D"/>
                  </a:solidFill>
                </a:endParaRPr>
              </a:p>
            </p:txBody>
          </p:sp>
          <p:grpSp>
            <p:nvGrpSpPr>
              <p:cNvPr id="20" name="Groupe 19">
                <a:extLst>
                  <a:ext uri="{FF2B5EF4-FFF2-40B4-BE49-F238E27FC236}">
                    <a16:creationId xmlns:a16="http://schemas.microsoft.com/office/drawing/2014/main" id="{9CC655BD-467E-40C4-8E01-C1C90D3CE41E}"/>
                  </a:ext>
                </a:extLst>
              </p:cNvPr>
              <p:cNvGrpSpPr/>
              <p:nvPr/>
            </p:nvGrpSpPr>
            <p:grpSpPr>
              <a:xfrm>
                <a:off x="4838837" y="1982887"/>
                <a:ext cx="1666420" cy="595247"/>
                <a:chOff x="4879961" y="1982887"/>
                <a:chExt cx="1666420" cy="595247"/>
              </a:xfrm>
            </p:grpSpPr>
            <p:sp>
              <p:nvSpPr>
                <p:cNvPr id="68" name="Rectangle à coins arrondis 93">
                  <a:extLst>
                    <a:ext uri="{FF2B5EF4-FFF2-40B4-BE49-F238E27FC236}">
                      <a16:creationId xmlns:a16="http://schemas.microsoft.com/office/drawing/2014/main" id="{DE86FD0C-637B-4D45-ABBF-F906F6A72CFA}"/>
                    </a:ext>
                  </a:extLst>
                </p:cNvPr>
                <p:cNvSpPr/>
                <p:nvPr/>
              </p:nvSpPr>
              <p:spPr>
                <a:xfrm>
                  <a:off x="4879961" y="1982887"/>
                  <a:ext cx="1666420" cy="59524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5" name="Image 14">
                  <a:extLst>
                    <a:ext uri="{FF2B5EF4-FFF2-40B4-BE49-F238E27FC236}">
                      <a16:creationId xmlns:a16="http://schemas.microsoft.com/office/drawing/2014/main" id="{A41921E2-046F-4BB7-86E8-5F8B879DB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31667" y="2028726"/>
                  <a:ext cx="343532" cy="510338"/>
                </a:xfrm>
                <a:prstGeom prst="rect">
                  <a:avLst/>
                </a:prstGeom>
                <a:solidFill>
                  <a:schemeClr val="accent3">
                    <a:lumMod val="40000"/>
                    <a:lumOff val="60000"/>
                  </a:schemeClr>
                </a:solidFill>
              </p:spPr>
            </p:pic>
            <p:pic>
              <p:nvPicPr>
                <p:cNvPr id="17" name="Image 16" descr="Une image contenant extérieur, signe, vert, parking&#10;&#10;Description générée automatiquement">
                  <a:hlinkClick r:id="rId5" action="ppaction://hlinkfile"/>
                  <a:extLst>
                    <a:ext uri="{FF2B5EF4-FFF2-40B4-BE49-F238E27FC236}">
                      <a16:creationId xmlns:a16="http://schemas.microsoft.com/office/drawing/2014/main" id="{9F087AEC-87F3-4CCA-A6EC-755A587E00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32915" y="2032813"/>
                  <a:ext cx="679504" cy="510338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17321583-ADFA-4F63-858D-6AA8FC813564}"/>
                </a:ext>
              </a:extLst>
            </p:cNvPr>
            <p:cNvGrpSpPr/>
            <p:nvPr/>
          </p:nvGrpSpPr>
          <p:grpSpPr>
            <a:xfrm>
              <a:off x="2457982" y="1918870"/>
              <a:ext cx="1872208" cy="1012919"/>
              <a:chOff x="2457982" y="1918870"/>
              <a:chExt cx="1872208" cy="1012919"/>
            </a:xfrm>
          </p:grpSpPr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D3D83CD5-DC41-4DFA-905C-9B2BF3575428}"/>
                  </a:ext>
                </a:extLst>
              </p:cNvPr>
              <p:cNvSpPr/>
              <p:nvPr/>
            </p:nvSpPr>
            <p:spPr>
              <a:xfrm>
                <a:off x="2457982" y="1918870"/>
                <a:ext cx="1872208" cy="101291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fr-FR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29082C98-955D-41A7-BAE9-F15CCD0243A3}"/>
                  </a:ext>
                </a:extLst>
              </p:cNvPr>
              <p:cNvSpPr/>
              <p:nvPr/>
            </p:nvSpPr>
            <p:spPr>
              <a:xfrm>
                <a:off x="2457982" y="266968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75" name="Rectangle 74">
                <a:extLst>
                  <a:ext uri="{FF2B5EF4-FFF2-40B4-BE49-F238E27FC236}">
                    <a16:creationId xmlns:a16="http://schemas.microsoft.com/office/drawing/2014/main" id="{06484572-5B45-44FB-8A1D-46F2BD98D957}"/>
                  </a:ext>
                </a:extLst>
              </p:cNvPr>
              <p:cNvSpPr/>
              <p:nvPr/>
            </p:nvSpPr>
            <p:spPr>
              <a:xfrm>
                <a:off x="2457982" y="2669680"/>
                <a:ext cx="1872208" cy="2308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00" b="1" cap="all" dirty="0">
                    <a:solidFill>
                      <a:srgbClr val="1F497D"/>
                    </a:solidFill>
                  </a:rPr>
                  <a:t>Murales extincteurs/ria</a:t>
                </a:r>
              </a:p>
            </p:txBody>
          </p:sp>
          <p:grpSp>
            <p:nvGrpSpPr>
              <p:cNvPr id="18" name="Groupe 17">
                <a:extLst>
                  <a:ext uri="{FF2B5EF4-FFF2-40B4-BE49-F238E27FC236}">
                    <a16:creationId xmlns:a16="http://schemas.microsoft.com/office/drawing/2014/main" id="{CE9DBE17-9C93-41C3-ABAA-0BE42B00D816}"/>
                  </a:ext>
                </a:extLst>
              </p:cNvPr>
              <p:cNvGrpSpPr/>
              <p:nvPr/>
            </p:nvGrpSpPr>
            <p:grpSpPr>
              <a:xfrm>
                <a:off x="2560875" y="1980717"/>
                <a:ext cx="1666420" cy="595247"/>
                <a:chOff x="2601999" y="1980717"/>
                <a:chExt cx="1666420" cy="595247"/>
              </a:xfrm>
            </p:grpSpPr>
            <p:sp>
              <p:nvSpPr>
                <p:cNvPr id="78" name="Rectangle à coins arrondis 93">
                  <a:extLst>
                    <a:ext uri="{FF2B5EF4-FFF2-40B4-BE49-F238E27FC236}">
                      <a16:creationId xmlns:a16="http://schemas.microsoft.com/office/drawing/2014/main" id="{A3BA374A-1353-42DA-8D2E-F07C125F1B90}"/>
                    </a:ext>
                  </a:extLst>
                </p:cNvPr>
                <p:cNvSpPr/>
                <p:nvPr/>
              </p:nvSpPr>
              <p:spPr>
                <a:xfrm>
                  <a:off x="2601999" y="1980717"/>
                  <a:ext cx="1666420" cy="59524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" name="Groupe 8">
                  <a:extLst>
                    <a:ext uri="{FF2B5EF4-FFF2-40B4-BE49-F238E27FC236}">
                      <a16:creationId xmlns:a16="http://schemas.microsoft.com/office/drawing/2014/main" id="{428F4FEA-DCBE-4440-8A7A-5004575CA2BA}"/>
                    </a:ext>
                  </a:extLst>
                </p:cNvPr>
                <p:cNvGrpSpPr/>
                <p:nvPr/>
              </p:nvGrpSpPr>
              <p:grpSpPr>
                <a:xfrm>
                  <a:off x="2648391" y="2019562"/>
                  <a:ext cx="1573636" cy="517557"/>
                  <a:chOff x="3263098" y="2029261"/>
                  <a:chExt cx="1573636" cy="517557"/>
                </a:xfrm>
              </p:grpSpPr>
              <p:pic>
                <p:nvPicPr>
                  <p:cNvPr id="19" name="Image 18">
                    <a:extLst>
                      <a:ext uri="{FF2B5EF4-FFF2-40B4-BE49-F238E27FC236}">
                        <a16:creationId xmlns:a16="http://schemas.microsoft.com/office/drawing/2014/main" id="{314385AD-790A-42E2-B21F-D5AA3FDF96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057019" y="2029261"/>
                    <a:ext cx="382754" cy="510339"/>
                  </a:xfrm>
                  <a:prstGeom prst="rect">
                    <a:avLst/>
                  </a:prstGeom>
                </p:spPr>
              </p:pic>
              <p:pic>
                <p:nvPicPr>
                  <p:cNvPr id="21" name="Image 20" descr="Une image contenant signe, dessin, camion, arrêt&#10;&#10;Description générée automatiquement">
                    <a:extLst>
                      <a:ext uri="{FF2B5EF4-FFF2-40B4-BE49-F238E27FC236}">
                        <a16:creationId xmlns:a16="http://schemas.microsoft.com/office/drawing/2014/main" id="{65989378-8ED7-4C8F-8CAD-41C8817C9C8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660058" y="2036479"/>
                    <a:ext cx="382754" cy="510339"/>
                  </a:xfrm>
                  <a:prstGeom prst="rect">
                    <a:avLst/>
                  </a:prstGeom>
                </p:spPr>
              </p:pic>
              <p:pic>
                <p:nvPicPr>
                  <p:cNvPr id="23" name="Image 22" descr="Une image contenant signe, arrêt, dessin, rue&#10;&#10;Description générée automatiquement">
                    <a:extLst>
                      <a:ext uri="{FF2B5EF4-FFF2-40B4-BE49-F238E27FC236}">
                        <a16:creationId xmlns:a16="http://schemas.microsoft.com/office/drawing/2014/main" id="{5268CEDB-301A-40EC-9ED2-279DC84A703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453980" y="2036479"/>
                    <a:ext cx="382754" cy="510339"/>
                  </a:xfrm>
                  <a:prstGeom prst="rect">
                    <a:avLst/>
                  </a:prstGeom>
                </p:spPr>
              </p:pic>
              <p:pic>
                <p:nvPicPr>
                  <p:cNvPr id="25" name="Image 24">
                    <a:hlinkClick r:id="rId10" action="ppaction://hlinkfile"/>
                    <a:extLst>
                      <a:ext uri="{FF2B5EF4-FFF2-40B4-BE49-F238E27FC236}">
                        <a16:creationId xmlns:a16="http://schemas.microsoft.com/office/drawing/2014/main" id="{925AA197-E51D-4547-94D4-498D63D3E87D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263098" y="2034813"/>
                    <a:ext cx="382753" cy="510336"/>
                  </a:xfrm>
                  <a:prstGeom prst="rect">
                    <a:avLst/>
                  </a:prstGeom>
                </p:spPr>
              </p:pic>
            </p:grpSp>
          </p:grpSp>
        </p:grp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7B286660-8326-46EF-AAF3-FD71F2DE7DFD}"/>
                </a:ext>
              </a:extLst>
            </p:cNvPr>
            <p:cNvSpPr/>
            <p:nvPr/>
          </p:nvSpPr>
          <p:spPr>
            <a:xfrm>
              <a:off x="180020" y="1620045"/>
              <a:ext cx="8710878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00" dirty="0">
                  <a:solidFill>
                    <a:srgbClr val="002060"/>
                  </a:solidFill>
                </a:rPr>
                <a:t>Etiquettes QR Codes</a:t>
              </a:r>
            </a:p>
          </p:txBody>
        </p:sp>
        <p:grpSp>
          <p:nvGrpSpPr>
            <p:cNvPr id="118" name="Groupe 117">
              <a:extLst>
                <a:ext uri="{FF2B5EF4-FFF2-40B4-BE49-F238E27FC236}">
                  <a16:creationId xmlns:a16="http://schemas.microsoft.com/office/drawing/2014/main" id="{48E9C970-2860-4793-AF8D-098A474F4E02}"/>
                </a:ext>
              </a:extLst>
            </p:cNvPr>
            <p:cNvGrpSpPr/>
            <p:nvPr/>
          </p:nvGrpSpPr>
          <p:grpSpPr>
            <a:xfrm>
              <a:off x="180020" y="1922773"/>
              <a:ext cx="1872208" cy="1006846"/>
              <a:chOff x="180020" y="1922773"/>
              <a:chExt cx="1872208" cy="1006846"/>
            </a:xfrm>
          </p:grpSpPr>
          <p:sp>
            <p:nvSpPr>
              <p:cNvPr id="94" name="Rectangle 93">
                <a:extLst>
                  <a:ext uri="{FF2B5EF4-FFF2-40B4-BE49-F238E27FC236}">
                    <a16:creationId xmlns:a16="http://schemas.microsoft.com/office/drawing/2014/main" id="{2771B783-7189-44CE-B355-943BAE588945}"/>
                  </a:ext>
                </a:extLst>
              </p:cNvPr>
              <p:cNvSpPr/>
              <p:nvPr/>
            </p:nvSpPr>
            <p:spPr>
              <a:xfrm>
                <a:off x="180020" y="1922773"/>
                <a:ext cx="1872208" cy="100684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90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fr-FR" sz="9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Rectangle 94">
                <a:extLst>
                  <a:ext uri="{FF2B5EF4-FFF2-40B4-BE49-F238E27FC236}">
                    <a16:creationId xmlns:a16="http://schemas.microsoft.com/office/drawing/2014/main" id="{C7668DE8-E564-456E-8703-0270F4AB3064}"/>
                  </a:ext>
                </a:extLst>
              </p:cNvPr>
              <p:cNvSpPr/>
              <p:nvPr/>
            </p:nvSpPr>
            <p:spPr>
              <a:xfrm>
                <a:off x="180020" y="2669679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900" dirty="0">
                  <a:solidFill>
                    <a:prstClr val="white"/>
                  </a:solidFill>
                </a:endParaRP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1042400E-7F95-4575-91F9-2BA1599B92A3}"/>
                  </a:ext>
                </a:extLst>
              </p:cNvPr>
              <p:cNvSpPr/>
              <p:nvPr/>
            </p:nvSpPr>
            <p:spPr>
              <a:xfrm>
                <a:off x="180020" y="2669680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00" b="1" cap="all" dirty="0">
                    <a:solidFill>
                      <a:srgbClr val="1F497D"/>
                    </a:solidFill>
                  </a:rPr>
                  <a:t>SUR EXTINCTEURS</a:t>
                </a:r>
                <a:endParaRPr lang="fr-FR" sz="900" b="1" cap="all" baseline="30000" dirty="0">
                  <a:solidFill>
                    <a:srgbClr val="1F497D"/>
                  </a:solidFill>
                </a:endParaRPr>
              </a:p>
            </p:txBody>
          </p: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CDB219A7-0739-4D8E-8D11-BEB5D2CA4A94}"/>
                  </a:ext>
                </a:extLst>
              </p:cNvPr>
              <p:cNvGrpSpPr/>
              <p:nvPr/>
            </p:nvGrpSpPr>
            <p:grpSpPr>
              <a:xfrm>
                <a:off x="282913" y="1980716"/>
                <a:ext cx="1666420" cy="595247"/>
                <a:chOff x="324037" y="1980716"/>
                <a:chExt cx="1666420" cy="595247"/>
              </a:xfrm>
            </p:grpSpPr>
            <p:sp>
              <p:nvSpPr>
                <p:cNvPr id="99" name="Rectangle à coins arrondis 93">
                  <a:extLst>
                    <a:ext uri="{FF2B5EF4-FFF2-40B4-BE49-F238E27FC236}">
                      <a16:creationId xmlns:a16="http://schemas.microsoft.com/office/drawing/2014/main" id="{A5E68A88-CDE5-414D-A6F8-E9BFC711B4C1}"/>
                    </a:ext>
                  </a:extLst>
                </p:cNvPr>
                <p:cNvSpPr/>
                <p:nvPr/>
              </p:nvSpPr>
              <p:spPr>
                <a:xfrm>
                  <a:off x="324037" y="1980716"/>
                  <a:ext cx="1666420" cy="595247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 sz="900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7" name="Image 36">
                  <a:hlinkClick r:id="rId12" action="ppaction://hlinkfile"/>
                  <a:extLst>
                    <a:ext uri="{FF2B5EF4-FFF2-40B4-BE49-F238E27FC236}">
                      <a16:creationId xmlns:a16="http://schemas.microsoft.com/office/drawing/2014/main" id="{003437E9-8E0C-4365-818E-322A4356981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8670" y="2106346"/>
                  <a:ext cx="854069" cy="284690"/>
                </a:xfrm>
                <a:prstGeom prst="rect">
                  <a:avLst/>
                </a:prstGeom>
              </p:spPr>
            </p:pic>
            <p:pic>
              <p:nvPicPr>
                <p:cNvPr id="39" name="Image 38">
                  <a:hlinkClick r:id="rId14" action="ppaction://hlinkfile"/>
                  <a:extLst>
                    <a:ext uri="{FF2B5EF4-FFF2-40B4-BE49-F238E27FC236}">
                      <a16:creationId xmlns:a16="http://schemas.microsoft.com/office/drawing/2014/main" id="{44375043-016C-47E5-8AD8-C0F3321A79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5536" y="2059222"/>
                  <a:ext cx="897954" cy="299318"/>
                </a:xfrm>
                <a:prstGeom prst="rect">
                  <a:avLst/>
                </a:prstGeom>
              </p:spPr>
            </p:pic>
            <p:pic>
              <p:nvPicPr>
                <p:cNvPr id="5" name="Image 4">
                  <a:extLst>
                    <a:ext uri="{FF2B5EF4-FFF2-40B4-BE49-F238E27FC236}">
                      <a16:creationId xmlns:a16="http://schemas.microsoft.com/office/drawing/2014/main" id="{51969E78-5610-4439-A92F-AEA248700B7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242" y="2237801"/>
                  <a:ext cx="897954" cy="299318"/>
                </a:xfrm>
                <a:prstGeom prst="rect">
                  <a:avLst/>
                </a:prstGeom>
              </p:spPr>
            </p:pic>
          </p:grpSp>
        </p:grpSp>
        <p:cxnSp>
          <p:nvCxnSpPr>
            <p:cNvPr id="109" name="Connecteur droit 108">
              <a:extLst>
                <a:ext uri="{FF2B5EF4-FFF2-40B4-BE49-F238E27FC236}">
                  <a16:creationId xmlns:a16="http://schemas.microsoft.com/office/drawing/2014/main" id="{3AFBF009-2D94-4E60-AC29-DDEDED25AAEE}"/>
                </a:ext>
              </a:extLst>
            </p:cNvPr>
            <p:cNvCxnSpPr>
              <a:cxnSpLocks/>
            </p:cNvCxnSpPr>
            <p:nvPr/>
          </p:nvCxnSpPr>
          <p:spPr>
            <a:xfrm>
              <a:off x="2255105" y="1887406"/>
              <a:ext cx="0" cy="10422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cteur droit 111">
              <a:extLst>
                <a:ext uri="{FF2B5EF4-FFF2-40B4-BE49-F238E27FC236}">
                  <a16:creationId xmlns:a16="http://schemas.microsoft.com/office/drawing/2014/main" id="{97FB040F-D673-45C4-BC05-E019C0494ACF}"/>
                </a:ext>
              </a:extLst>
            </p:cNvPr>
            <p:cNvCxnSpPr>
              <a:cxnSpLocks/>
            </p:cNvCxnSpPr>
            <p:nvPr/>
          </p:nvCxnSpPr>
          <p:spPr>
            <a:xfrm>
              <a:off x="4533067" y="1903137"/>
              <a:ext cx="0" cy="10422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cteur droit 112">
              <a:extLst>
                <a:ext uri="{FF2B5EF4-FFF2-40B4-BE49-F238E27FC236}">
                  <a16:creationId xmlns:a16="http://schemas.microsoft.com/office/drawing/2014/main" id="{4D368834-E5C1-498E-9D41-5C4F5770C8FC}"/>
                </a:ext>
              </a:extLst>
            </p:cNvPr>
            <p:cNvCxnSpPr>
              <a:cxnSpLocks/>
            </p:cNvCxnSpPr>
            <p:nvPr/>
          </p:nvCxnSpPr>
          <p:spPr>
            <a:xfrm>
              <a:off x="6811029" y="1918870"/>
              <a:ext cx="0" cy="1042213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CFBE400A-7F3E-115C-745F-38319649FAB8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" name="Image 3">
              <a:hlinkClick r:id="rId17" action="ppaction://hlinksldjump"/>
              <a:extLst>
                <a:ext uri="{FF2B5EF4-FFF2-40B4-BE49-F238E27FC236}">
                  <a16:creationId xmlns:a16="http://schemas.microsoft.com/office/drawing/2014/main" id="{0BFA0432-2C7C-C89C-A818-E7DCEB18E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19" action="ppaction://hlinksldjump"/>
              <a:extLst>
                <a:ext uri="{FF2B5EF4-FFF2-40B4-BE49-F238E27FC236}">
                  <a16:creationId xmlns:a16="http://schemas.microsoft.com/office/drawing/2014/main" id="{48892CCB-BBAA-3428-CD62-508378641E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21" action="ppaction://hlinksldjump"/>
              <a:extLst>
                <a:ext uri="{FF2B5EF4-FFF2-40B4-BE49-F238E27FC236}">
                  <a16:creationId xmlns:a16="http://schemas.microsoft.com/office/drawing/2014/main" id="{8DB85354-859C-1EC1-76C1-C952E868E776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40037127-C28C-B765-3206-60D9E4CA35A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signalétique connectée pour action et formation </a:t>
            </a:r>
          </a:p>
        </p:txBody>
      </p:sp>
    </p:spTree>
    <p:extLst>
      <p:ext uri="{BB962C8B-B14F-4D97-AF65-F5344CB8AC3E}">
        <p14:creationId xmlns:p14="http://schemas.microsoft.com/office/powerpoint/2010/main" val="2608461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sp>
        <p:nvSpPr>
          <p:cNvPr id="63" name="ZoneTexte 62"/>
          <p:cNvSpPr txBox="1"/>
          <p:nvPr/>
        </p:nvSpPr>
        <p:spPr>
          <a:xfrm>
            <a:off x="4167279" y="4523917"/>
            <a:ext cx="4725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 algn="r">
              <a:buAutoNum type="arabicParenBoth"/>
            </a:pPr>
            <a:r>
              <a:rPr lang="fr-FR" sz="5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I17/F17 :  Installation et maintenance de systèmes de désenfumage naturel, portée de la certification consultable sur cnpp.com.</a:t>
            </a:r>
          </a:p>
          <a:p>
            <a:pPr algn="r"/>
            <a:r>
              <a:rPr lang="fr-FR" sz="500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NF S 61-933 : Maintenance des Systèmes de Sécurité Incendie</a:t>
            </a:r>
          </a:p>
          <a:p>
            <a:pPr algn="r"/>
            <a:endParaRPr lang="fr-FR" sz="600" i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CA92B0FD-CC95-4CF7-2AAD-C6E673E2D293}"/>
              </a:ext>
            </a:extLst>
          </p:cNvPr>
          <p:cNvGrpSpPr/>
          <p:nvPr/>
        </p:nvGrpSpPr>
        <p:grpSpPr>
          <a:xfrm>
            <a:off x="179512" y="1155152"/>
            <a:ext cx="8712968" cy="2895920"/>
            <a:chOff x="179512" y="1620045"/>
            <a:chExt cx="8712968" cy="2895920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3EA112DE-C59A-4A82-800F-D3A229CA0489}"/>
                </a:ext>
              </a:extLst>
            </p:cNvPr>
            <p:cNvSpPr/>
            <p:nvPr/>
          </p:nvSpPr>
          <p:spPr>
            <a:xfrm>
              <a:off x="4175956" y="1620046"/>
              <a:ext cx="1872208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1E9D4187-72FC-4CB4-9BB1-F80953977D29}"/>
                </a:ext>
              </a:extLst>
            </p:cNvPr>
            <p:cNvGrpSpPr/>
            <p:nvPr/>
          </p:nvGrpSpPr>
          <p:grpSpPr>
            <a:xfrm>
              <a:off x="4167278" y="1995686"/>
              <a:ext cx="1889994" cy="2405300"/>
              <a:chOff x="2146350" y="1995686"/>
              <a:chExt cx="1889994" cy="240530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19A5CAEA-9625-4BD7-9232-3495EEC88809}"/>
                  </a:ext>
                </a:extLst>
              </p:cNvPr>
              <p:cNvSpPr/>
              <p:nvPr/>
            </p:nvSpPr>
            <p:spPr>
              <a:xfrm>
                <a:off x="2155244" y="266968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prstClr val="white"/>
                  </a:solidFill>
                </a:endParaRPr>
              </a:p>
            </p:txBody>
          </p:sp>
          <p:sp>
            <p:nvSpPr>
              <p:cNvPr id="59" name="Rectangle 58">
                <a:extLst>
                  <a:ext uri="{FF2B5EF4-FFF2-40B4-BE49-F238E27FC236}">
                    <a16:creationId xmlns:a16="http://schemas.microsoft.com/office/drawing/2014/main" id="{10A7FF8F-C745-495D-8C42-18B7E74992A2}"/>
                  </a:ext>
                </a:extLst>
              </p:cNvPr>
              <p:cNvSpPr/>
              <p:nvPr/>
            </p:nvSpPr>
            <p:spPr>
              <a:xfrm>
                <a:off x="2146350" y="2669680"/>
                <a:ext cx="1889994" cy="2231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850" b="1" cap="small" dirty="0">
                    <a:solidFill>
                      <a:srgbClr val="1F497D"/>
                    </a:solidFill>
                  </a:rPr>
                  <a:t>Désenfumage</a:t>
                </a:r>
              </a:p>
            </p:txBody>
          </p:sp>
          <p:sp>
            <p:nvSpPr>
              <p:cNvPr id="60" name="Rectangle 59">
                <a:extLst>
                  <a:ext uri="{FF2B5EF4-FFF2-40B4-BE49-F238E27FC236}">
                    <a16:creationId xmlns:a16="http://schemas.microsoft.com/office/drawing/2014/main" id="{83020D48-50ED-4267-A87F-06166BD6654B}"/>
                  </a:ext>
                </a:extLst>
              </p:cNvPr>
              <p:cNvSpPr/>
              <p:nvPr/>
            </p:nvSpPr>
            <p:spPr>
              <a:xfrm>
                <a:off x="2155564" y="3723878"/>
                <a:ext cx="1880780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50" dirty="0">
                    <a:solidFill>
                      <a:srgbClr val="002060"/>
                    </a:solidFill>
                  </a:rPr>
                  <a:t>Nous assurons le suivi de </a:t>
                </a:r>
              </a:p>
              <a:p>
                <a:pPr algn="ctr"/>
                <a:r>
                  <a:rPr lang="fr-FR" sz="950" dirty="0">
                    <a:solidFill>
                      <a:srgbClr val="002060"/>
                    </a:solidFill>
                  </a:rPr>
                  <a:t>vos dispositifs naturels et mécaniques d’évacuation </a:t>
                </a:r>
              </a:p>
              <a:p>
                <a:pPr algn="ctr"/>
                <a:r>
                  <a:rPr lang="fr-FR" sz="950" dirty="0">
                    <a:solidFill>
                      <a:srgbClr val="002060"/>
                    </a:solidFill>
                  </a:rPr>
                  <a:t>des fumées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4AA053B8-469B-4479-B4C3-21D4C18A53D2}"/>
                  </a:ext>
                </a:extLst>
              </p:cNvPr>
              <p:cNvSpPr/>
              <p:nvPr/>
            </p:nvSpPr>
            <p:spPr>
              <a:xfrm>
                <a:off x="2155563" y="2910728"/>
                <a:ext cx="1862995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50" b="1" dirty="0">
                    <a:solidFill>
                      <a:prstClr val="black"/>
                    </a:solidFill>
                  </a:rPr>
                  <a:t>Évacuer </a:t>
                </a:r>
              </a:p>
              <a:p>
                <a:pPr algn="ctr"/>
                <a:r>
                  <a:rPr lang="fr-FR" sz="950" dirty="0">
                    <a:solidFill>
                      <a:prstClr val="black"/>
                    </a:solidFill>
                  </a:rPr>
                  <a:t>la chaleur et la fumée, </a:t>
                </a:r>
              </a:p>
              <a:p>
                <a:pPr algn="ctr"/>
                <a:r>
                  <a:rPr lang="fr-FR" sz="950" dirty="0">
                    <a:solidFill>
                      <a:prstClr val="black"/>
                    </a:solidFill>
                  </a:rPr>
                  <a:t>et faciliter l’évacuation </a:t>
                </a:r>
              </a:p>
              <a:p>
                <a:pPr algn="ctr"/>
                <a:r>
                  <a:rPr lang="fr-FR" sz="950" dirty="0">
                    <a:solidFill>
                      <a:prstClr val="black"/>
                    </a:solidFill>
                  </a:rPr>
                  <a:t>des personnes par un désenfumage efficace</a:t>
                </a:r>
              </a:p>
            </p:txBody>
          </p:sp>
          <p:sp>
            <p:nvSpPr>
              <p:cNvPr id="64" name="Rectangle à coins arrondis 58">
                <a:extLst>
                  <a:ext uri="{FF2B5EF4-FFF2-40B4-BE49-F238E27FC236}">
                    <a16:creationId xmlns:a16="http://schemas.microsoft.com/office/drawing/2014/main" id="{AA40F36A-E079-4189-B486-0F243AC86F0C}"/>
                  </a:ext>
                </a:extLst>
              </p:cNvPr>
              <p:cNvSpPr/>
              <p:nvPr/>
            </p:nvSpPr>
            <p:spPr>
              <a:xfrm>
                <a:off x="2506390" y="1995686"/>
                <a:ext cx="1152128" cy="603605"/>
              </a:xfrm>
              <a:prstGeom prst="round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DA533328-C85F-4BB4-BD78-56381C2FDD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939532" y="2128736"/>
                <a:ext cx="337505" cy="337505"/>
              </a:xfrm>
              <a:prstGeom prst="rect">
                <a:avLst/>
              </a:prstGeom>
            </p:spPr>
          </p:pic>
          <p:pic>
            <p:nvPicPr>
              <p:cNvPr id="66" name="Image 65">
                <a:extLst>
                  <a:ext uri="{FF2B5EF4-FFF2-40B4-BE49-F238E27FC236}">
                    <a16:creationId xmlns:a16="http://schemas.microsoft.com/office/drawing/2014/main" id="{5763BFF8-500F-4188-9860-A692E499FC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95371" y="2136595"/>
                <a:ext cx="321786" cy="321786"/>
              </a:xfrm>
              <a:prstGeom prst="rect">
                <a:avLst/>
              </a:prstGeom>
            </p:spPr>
          </p:pic>
          <p:pic>
            <p:nvPicPr>
              <p:cNvPr id="67" name="Image 66">
                <a:extLst>
                  <a:ext uri="{FF2B5EF4-FFF2-40B4-BE49-F238E27FC236}">
                    <a16:creationId xmlns:a16="http://schemas.microsoft.com/office/drawing/2014/main" id="{267E6359-56DB-4F90-8F0F-FDAC42CF1C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49752" y="2128736"/>
                <a:ext cx="348419" cy="348419"/>
              </a:xfrm>
              <a:prstGeom prst="rect">
                <a:avLst/>
              </a:prstGeom>
            </p:spPr>
          </p:pic>
        </p:grpSp>
        <p:sp>
          <p:nvSpPr>
            <p:cNvPr id="35" name="Rectangle 34"/>
            <p:cNvSpPr/>
            <p:nvPr/>
          </p:nvSpPr>
          <p:spPr>
            <a:xfrm>
              <a:off x="188725" y="1620046"/>
              <a:ext cx="1882735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75740" y="2669680"/>
              <a:ext cx="1872423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69811" y="1620045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schemeClr val="bg1"/>
                </a:solidFill>
              </a:endParaRPr>
            </a:p>
          </p:txBody>
        </p:sp>
        <p:sp>
          <p:nvSpPr>
            <p:cNvPr id="54" name="Rectangle à coins arrondis 53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88725" y="1620046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Compartimentage</a:t>
              </a: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269810" y="3068005"/>
              <a:ext cx="2622670" cy="121315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Désenfumage naturel : </a:t>
              </a: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Service d’installation et de maintenance I17/F17</a:t>
              </a:r>
              <a:r>
                <a:rPr lang="fr-FR" sz="950" baseline="30000" dirty="0">
                  <a:solidFill>
                    <a:schemeClr val="bg1"/>
                  </a:solidFill>
                </a:rPr>
                <a:t>(1)</a:t>
              </a:r>
            </a:p>
            <a:p>
              <a:pPr lvl="0" algn="ctr"/>
              <a:endParaRPr lang="fr-FR" sz="950" baseline="3000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Portes coupe-feu et dispositifs d’évacuation de fumées : maintenance selon les critères </a:t>
              </a: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de la NF S 61-933</a:t>
              </a:r>
            </a:p>
            <a:p>
              <a:pPr lvl="0" algn="ctr"/>
              <a:endParaRPr lang="fr-FR" sz="950" dirty="0">
                <a:solidFill>
                  <a:schemeClr val="bg1"/>
                </a:solidFill>
              </a:endParaRPr>
            </a:p>
          </p:txBody>
        </p:sp>
        <p:pic>
          <p:nvPicPr>
            <p:cNvPr id="3076" name="Picture 4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30995" y="2064062"/>
              <a:ext cx="862384" cy="4734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Arrondir un rectangle avec un coin du même côté 36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dirty="0">
                  <a:solidFill>
                    <a:schemeClr val="bg1"/>
                  </a:solidFill>
                </a:rPr>
                <a:t>Le service de proximité</a:t>
              </a: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175956" y="1620046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1050" dirty="0">
                  <a:solidFill>
                    <a:srgbClr val="002060"/>
                  </a:solidFill>
                </a:rPr>
                <a:t>Désenfumage</a:t>
              </a:r>
            </a:p>
          </p:txBody>
        </p:sp>
        <p:cxnSp>
          <p:nvCxnSpPr>
            <p:cNvPr id="36" name="Connecteur droit 35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Rectangle 40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 dirty="0">
                <a:solidFill>
                  <a:prstClr val="white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white"/>
                  </a:solidFill>
                </a:rPr>
                <a:t>Les          Chubb France</a:t>
              </a:r>
            </a:p>
          </p:txBody>
        </p:sp>
        <p:pic>
          <p:nvPicPr>
            <p:cNvPr id="44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23F3584D-36E5-4585-88AF-DAAEA5A5C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3" y="2118032"/>
              <a:ext cx="388003" cy="405755"/>
            </a:xfrm>
            <a:prstGeom prst="rect">
              <a:avLst/>
            </a:prstGeom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ADF6671F-E61C-42E7-BD4E-BC40A689447E}"/>
                </a:ext>
              </a:extLst>
            </p:cNvPr>
            <p:cNvGrpSpPr/>
            <p:nvPr/>
          </p:nvGrpSpPr>
          <p:grpSpPr>
            <a:xfrm>
              <a:off x="6460097" y="2078623"/>
              <a:ext cx="831060" cy="458705"/>
              <a:chOff x="6422870" y="2083277"/>
              <a:chExt cx="831060" cy="458705"/>
            </a:xfrm>
          </p:grpSpPr>
          <p:sp>
            <p:nvSpPr>
              <p:cNvPr id="40" name="Rectangle à coins arrondis 103">
                <a:extLst>
                  <a:ext uri="{FF2B5EF4-FFF2-40B4-BE49-F238E27FC236}">
                    <a16:creationId xmlns:a16="http://schemas.microsoft.com/office/drawing/2014/main" id="{458189A3-BCFB-4A13-9091-DEEB238B68AF}"/>
                  </a:ext>
                </a:extLst>
              </p:cNvPr>
              <p:cNvSpPr/>
              <p:nvPr/>
            </p:nvSpPr>
            <p:spPr>
              <a:xfrm>
                <a:off x="6422870" y="2083277"/>
                <a:ext cx="831060" cy="458705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48" name="Image 4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7850" y="2125072"/>
                <a:ext cx="373424" cy="373424"/>
              </a:xfrm>
              <a:prstGeom prst="rect">
                <a:avLst/>
              </a:prstGeom>
            </p:spPr>
          </p:pic>
          <p:pic>
            <p:nvPicPr>
              <p:cNvPr id="49" name="Image 48"/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444208" y="2113387"/>
                <a:ext cx="393791" cy="393791"/>
              </a:xfrm>
              <a:prstGeom prst="rect">
                <a:avLst/>
              </a:prstGeom>
            </p:spPr>
          </p:pic>
        </p:grp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3020938E-EE60-40A1-BDE1-C5FB33069694}"/>
                </a:ext>
              </a:extLst>
            </p:cNvPr>
            <p:cNvSpPr/>
            <p:nvPr/>
          </p:nvSpPr>
          <p:spPr>
            <a:xfrm>
              <a:off x="179513" y="2669680"/>
              <a:ext cx="189194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>
                <a:solidFill>
                  <a:prstClr val="white"/>
                </a:solidFill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AEC360D7-AD30-4FC1-8F62-4F23FB2BBED6}"/>
                </a:ext>
              </a:extLst>
            </p:cNvPr>
            <p:cNvSpPr/>
            <p:nvPr/>
          </p:nvSpPr>
          <p:spPr>
            <a:xfrm>
              <a:off x="199252" y="2669680"/>
              <a:ext cx="1872208" cy="2231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850" b="1" cap="small" dirty="0">
                  <a:solidFill>
                    <a:srgbClr val="1F497D"/>
                  </a:solidFill>
                </a:rPr>
                <a:t>Portes, clapets</a:t>
              </a: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C7ADA22-9FCD-4E5E-B7DB-3F7C7048695E}"/>
                </a:ext>
              </a:extLst>
            </p:cNvPr>
            <p:cNvSpPr/>
            <p:nvPr/>
          </p:nvSpPr>
          <p:spPr>
            <a:xfrm>
              <a:off x="179512" y="2910728"/>
              <a:ext cx="189194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black"/>
                  </a:solidFill>
                </a:rPr>
                <a:t>Assurer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La disponibilité des éléments de compartimentage par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le suivi des dispositifs. 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8477D373-B059-4E5E-A277-0EA8DF6B0E1E}"/>
                </a:ext>
              </a:extLst>
            </p:cNvPr>
            <p:cNvSpPr/>
            <p:nvPr/>
          </p:nvSpPr>
          <p:spPr>
            <a:xfrm>
              <a:off x="179513" y="3723878"/>
              <a:ext cx="186670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dirty="0">
                  <a:solidFill>
                    <a:srgbClr val="002060"/>
                  </a:solidFill>
                </a:rPr>
                <a:t>Nous assurons les prestations de maintenance et mise à niveau de vos clapets et </a:t>
              </a:r>
            </a:p>
            <a:p>
              <a:pPr algn="ctr"/>
              <a:r>
                <a:rPr lang="fr-FR" sz="950" dirty="0">
                  <a:solidFill>
                    <a:srgbClr val="002060"/>
                  </a:solidFill>
                </a:rPr>
                <a:t>portes coupe-feu</a:t>
              </a:r>
            </a:p>
          </p:txBody>
        </p:sp>
        <p:sp>
          <p:nvSpPr>
            <p:cNvPr id="53" name="Rectangle à coins arrondis 103">
              <a:extLst>
                <a:ext uri="{FF2B5EF4-FFF2-40B4-BE49-F238E27FC236}">
                  <a16:creationId xmlns:a16="http://schemas.microsoft.com/office/drawing/2014/main" id="{5DC022BE-79AA-42FD-AE39-3D4C87F55756}"/>
                </a:ext>
              </a:extLst>
            </p:cNvPr>
            <p:cNvSpPr/>
            <p:nvPr/>
          </p:nvSpPr>
          <p:spPr>
            <a:xfrm>
              <a:off x="546670" y="1995685"/>
              <a:ext cx="1152128" cy="603605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01459751-8B4B-4CEF-8F03-AC544D75523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99352" y="2059092"/>
              <a:ext cx="434973" cy="434973"/>
            </a:xfrm>
            <a:prstGeom prst="rect">
              <a:avLst/>
            </a:prstGeom>
          </p:spPr>
        </p:pic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354DDBD7-9514-48F9-82D3-D3F9C8111C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7304" y="2063957"/>
              <a:ext cx="430109" cy="430109"/>
            </a:xfrm>
            <a:prstGeom prst="rect">
              <a:avLst/>
            </a:prstGeom>
          </p:spPr>
        </p:pic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CCB1058E-57EC-42D9-85C9-E296F02CFEBD}"/>
                </a:ext>
              </a:extLst>
            </p:cNvPr>
            <p:cNvSpPr/>
            <p:nvPr/>
          </p:nvSpPr>
          <p:spPr>
            <a:xfrm>
              <a:off x="4175955" y="2669680"/>
              <a:ext cx="1872208" cy="22313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850" b="1" cap="small" dirty="0">
                  <a:solidFill>
                    <a:srgbClr val="1F497D"/>
                  </a:solidFill>
                </a:rPr>
                <a:t>Naturel, mécanique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13047EB6-ECB3-58F4-27AA-27F00E2C5DEA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" name="Image 4">
              <a:hlinkClick r:id="rId10" action="ppaction://hlinksldjump"/>
              <a:extLst>
                <a:ext uri="{FF2B5EF4-FFF2-40B4-BE49-F238E27FC236}">
                  <a16:creationId xmlns:a16="http://schemas.microsoft.com/office/drawing/2014/main" id="{6978F856-961E-A836-08DD-F7A0A3C49A2D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12" action="ppaction://hlinksldjump"/>
              <a:extLst>
                <a:ext uri="{FF2B5EF4-FFF2-40B4-BE49-F238E27FC236}">
                  <a16:creationId xmlns:a16="http://schemas.microsoft.com/office/drawing/2014/main" id="{02369E13-3A94-24FA-F951-D4D487F75D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14" action="ppaction://hlinksldjump"/>
              <a:extLst>
                <a:ext uri="{FF2B5EF4-FFF2-40B4-BE49-F238E27FC236}">
                  <a16:creationId xmlns:a16="http://schemas.microsoft.com/office/drawing/2014/main" id="{02D21C42-91EE-9BED-BE80-9D6B3C3E7A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E55CC300-B0BB-0465-349B-7C1266CACC9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Désenfumage naturel et compartimentage</a:t>
            </a:r>
          </a:p>
        </p:txBody>
      </p:sp>
    </p:spTree>
    <p:extLst>
      <p:ext uri="{BB962C8B-B14F-4D97-AF65-F5344CB8AC3E}">
        <p14:creationId xmlns:p14="http://schemas.microsoft.com/office/powerpoint/2010/main" val="34506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252A213A-743E-8CE6-932D-F007538425B3}"/>
              </a:ext>
            </a:extLst>
          </p:cNvPr>
          <p:cNvGrpSpPr/>
          <p:nvPr/>
        </p:nvGrpSpPr>
        <p:grpSpPr>
          <a:xfrm>
            <a:off x="179512" y="1155152"/>
            <a:ext cx="8712968" cy="2895921"/>
            <a:chOff x="179512" y="1620045"/>
            <a:chExt cx="8712968" cy="2895921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336DF4E-F73A-4249-9B66-399E79629F52}"/>
                </a:ext>
              </a:extLst>
            </p:cNvPr>
            <p:cNvSpPr/>
            <p:nvPr/>
          </p:nvSpPr>
          <p:spPr>
            <a:xfrm>
              <a:off x="2167864" y="1629207"/>
              <a:ext cx="1872208" cy="288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0D977DC3-D786-48A6-9425-865A414A785E}"/>
                </a:ext>
              </a:extLst>
            </p:cNvPr>
            <p:cNvSpPr/>
            <p:nvPr/>
          </p:nvSpPr>
          <p:spPr>
            <a:xfrm>
              <a:off x="2167864" y="2681619"/>
              <a:ext cx="189194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79512" y="1620046"/>
              <a:ext cx="1872208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1050" dirty="0">
                <a:solidFill>
                  <a:prstClr val="black"/>
                </a:solidFill>
              </a:endParaRPr>
            </a:p>
            <a:p>
              <a:pPr algn="ctr"/>
              <a:endParaRPr lang="fr-FR" sz="800" b="1" cap="small" dirty="0">
                <a:solidFill>
                  <a:prstClr val="black"/>
                </a:solidFill>
              </a:endParaRPr>
            </a:p>
            <a:p>
              <a:pPr algn="ctr"/>
              <a:endParaRPr lang="fr-FR" sz="800" dirty="0">
                <a:solidFill>
                  <a:prstClr val="black"/>
                </a:solidFill>
              </a:endParaRPr>
            </a:p>
            <a:p>
              <a:pPr algn="ctr"/>
              <a:endParaRPr lang="fr-FR" sz="8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179512" y="1620047"/>
              <a:ext cx="1872207" cy="25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190359" y="1620046"/>
              <a:ext cx="1846961" cy="253918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9512" y="266968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6269811" y="1620045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prstClr val="white"/>
                </a:solidFill>
              </a:endParaRPr>
            </a:p>
          </p:txBody>
        </p:sp>
        <p:sp>
          <p:nvSpPr>
            <p:cNvPr id="52" name="Rectangle à coins arrondis 51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79512" y="2684398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cap="all" dirty="0">
                  <a:solidFill>
                    <a:srgbClr val="1F497D"/>
                  </a:solidFill>
                </a:rPr>
                <a:t>LED, SATI, adressable</a:t>
              </a: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9512" y="1620048"/>
              <a:ext cx="187220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Contrôler les coûts</a:t>
              </a: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79512" y="2910728"/>
              <a:ext cx="1858967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black"/>
                  </a:solidFill>
                </a:rPr>
                <a:t>Economiser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l’énergie en veille de votre éclairage de sécurité en maintenant un haut niveau de protection </a:t>
              </a: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79512" y="3692663"/>
              <a:ext cx="1872208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dirty="0">
                  <a:solidFill>
                    <a:srgbClr val="1F497D"/>
                  </a:solidFill>
                </a:rPr>
                <a:t>Nous réduisons les coûts </a:t>
              </a:r>
            </a:p>
            <a:p>
              <a:pPr algn="ctr"/>
              <a:r>
                <a:rPr lang="fr-FR" sz="950" dirty="0">
                  <a:solidFill>
                    <a:srgbClr val="1F497D"/>
                  </a:solidFill>
                </a:rPr>
                <a:t>avec nos gammes </a:t>
              </a:r>
            </a:p>
            <a:p>
              <a:pPr algn="ctr"/>
              <a:r>
                <a:rPr lang="fr-FR" sz="950" dirty="0">
                  <a:solidFill>
                    <a:srgbClr val="1F497D"/>
                  </a:solidFill>
                </a:rPr>
                <a:t>« leds » et « SATI » adressables vous permettant un pilotage centralisé</a:t>
              </a: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69811" y="3068005"/>
              <a:ext cx="2622668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dirty="0">
                  <a:solidFill>
                    <a:prstClr val="white"/>
                  </a:solidFill>
                </a:rPr>
                <a:t>Un parc maintenu annuellement de plus d’un million de blocs d’éclairage de sécurité</a:t>
              </a:r>
            </a:p>
            <a:p>
              <a:pPr algn="ctr"/>
              <a:endParaRPr lang="fr-FR" sz="950" dirty="0">
                <a:solidFill>
                  <a:prstClr val="white"/>
                </a:solidFill>
              </a:endParaRPr>
            </a:p>
            <a:p>
              <a:pPr algn="ctr"/>
              <a:r>
                <a:rPr lang="fr-FR" sz="950" dirty="0">
                  <a:solidFill>
                    <a:prstClr val="white"/>
                  </a:solidFill>
                </a:rPr>
                <a:t>Un réseau expert multi marques </a:t>
              </a:r>
            </a:p>
            <a:p>
              <a:pPr algn="ctr"/>
              <a:endParaRPr lang="fr-FR" sz="950" dirty="0">
                <a:solidFill>
                  <a:prstClr val="white"/>
                </a:solidFill>
              </a:endParaRPr>
            </a:p>
            <a:p>
              <a:pPr algn="ctr"/>
              <a:r>
                <a:rPr lang="fr-FR" sz="950" dirty="0">
                  <a:solidFill>
                    <a:prstClr val="white"/>
                  </a:solidFill>
                </a:rPr>
                <a:t>L’application de la NFC 71-830</a:t>
              </a:r>
            </a:p>
            <a:p>
              <a:pPr algn="ctr"/>
              <a:endParaRPr lang="fr-FR" sz="950" dirty="0">
                <a:solidFill>
                  <a:prstClr val="white"/>
                </a:solidFill>
              </a:endParaRPr>
            </a:p>
            <a:p>
              <a:pPr algn="ctr"/>
              <a:endParaRPr lang="fr-FR" sz="400" dirty="0">
                <a:solidFill>
                  <a:prstClr val="white"/>
                </a:solidFill>
              </a:endParaRPr>
            </a:p>
            <a:p>
              <a:pPr algn="ctr"/>
              <a:r>
                <a:rPr lang="fr-FR" sz="950" dirty="0">
                  <a:solidFill>
                    <a:prstClr val="white"/>
                  </a:solidFill>
                </a:rPr>
                <a:t>Audit préalable remis au client</a:t>
              </a:r>
            </a:p>
          </p:txBody>
        </p:sp>
        <p:sp>
          <p:nvSpPr>
            <p:cNvPr id="80" name="Rectangle à coins arrondis 79"/>
            <p:cNvSpPr/>
            <p:nvPr/>
          </p:nvSpPr>
          <p:spPr>
            <a:xfrm>
              <a:off x="539552" y="1995686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pic>
          <p:nvPicPr>
            <p:cNvPr id="49" name="Image 48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73" t="19683" r="10741" b="14921"/>
            <a:stretch/>
          </p:blipFill>
          <p:spPr>
            <a:xfrm>
              <a:off x="683568" y="2053549"/>
              <a:ext cx="847860" cy="5016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2" name="Image 8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0996" y="2053549"/>
              <a:ext cx="862384" cy="50828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83" name="Image 82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71" t="-1" r="13939" b="614"/>
            <a:stretch/>
          </p:blipFill>
          <p:spPr>
            <a:xfrm>
              <a:off x="6422692" y="2067541"/>
              <a:ext cx="862384" cy="447149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0" name="Arrondir un rectangle avec un coin du même côté 39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dirty="0">
                  <a:solidFill>
                    <a:prstClr val="white"/>
                  </a:solidFill>
                </a:rPr>
                <a:t>Le service de proximité</a:t>
              </a:r>
            </a:p>
          </p:txBody>
        </p:sp>
        <p:cxnSp>
          <p:nvCxnSpPr>
            <p:cNvPr id="46" name="Connecteur droit 45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Rectangle 64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 dirty="0">
                <a:solidFill>
                  <a:prstClr val="white"/>
                </a:solidFill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white"/>
                  </a:solidFill>
                </a:rPr>
                <a:t>Les          Chubb France</a:t>
              </a:r>
            </a:p>
          </p:txBody>
        </p:sp>
        <p:pic>
          <p:nvPicPr>
            <p:cNvPr id="67" name="Picture 3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4175956" y="1620046"/>
              <a:ext cx="1872208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4175958" y="1620046"/>
              <a:ext cx="1872206" cy="25324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39" name="Rectangle 38"/>
            <p:cNvSpPr/>
            <p:nvPr/>
          </p:nvSpPr>
          <p:spPr>
            <a:xfrm>
              <a:off x="4156217" y="2681619"/>
              <a:ext cx="1891947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75956" y="1620048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Baliser vos cheminements</a:t>
              </a: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4175956" y="2684398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cap="all" dirty="0">
                  <a:solidFill>
                    <a:srgbClr val="1F497D"/>
                  </a:solidFill>
                </a:rPr>
                <a:t>Blocs phares</a:t>
              </a: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4175957" y="2910728"/>
              <a:ext cx="1872208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black"/>
                  </a:solidFill>
                </a:rPr>
                <a:t>Adapter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l’éclairage d’ambiance </a:t>
              </a:r>
            </a:p>
            <a:p>
              <a:pPr algn="ctr"/>
              <a:r>
                <a:rPr lang="fr-FR" sz="950" dirty="0">
                  <a:solidFill>
                    <a:prstClr val="black"/>
                  </a:solidFill>
                </a:rPr>
                <a:t>aux grands volumes</a:t>
              </a:r>
            </a:p>
          </p:txBody>
        </p:sp>
        <p:sp>
          <p:nvSpPr>
            <p:cNvPr id="45" name="Rectangle à coins arrondis 44"/>
            <p:cNvSpPr/>
            <p:nvPr/>
          </p:nvSpPr>
          <p:spPr>
            <a:xfrm>
              <a:off x="4319973" y="1995686"/>
              <a:ext cx="1621235" cy="597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185170" y="3692663"/>
              <a:ext cx="1862994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30" dirty="0">
                  <a:solidFill>
                    <a:srgbClr val="1F497D"/>
                  </a:solidFill>
                </a:rPr>
                <a:t>Nos solutions allient basse  consommation, performance, tenue à l’environnement, </a:t>
              </a:r>
            </a:p>
            <a:p>
              <a:pPr algn="ctr"/>
              <a:r>
                <a:rPr lang="fr-FR" sz="930" dirty="0">
                  <a:solidFill>
                    <a:srgbClr val="1F497D"/>
                  </a:solidFill>
                </a:rPr>
                <a:t>facilité d’exploitation et </a:t>
              </a:r>
            </a:p>
            <a:p>
              <a:pPr algn="ctr"/>
              <a:r>
                <a:rPr lang="fr-FR" sz="930" dirty="0">
                  <a:solidFill>
                    <a:srgbClr val="1F497D"/>
                  </a:solidFill>
                </a:rPr>
                <a:t>de maintenance</a:t>
              </a:r>
            </a:p>
          </p:txBody>
        </p:sp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7128" y="2025124"/>
              <a:ext cx="786924" cy="538918"/>
            </a:xfrm>
            <a:prstGeom prst="rect">
              <a:avLst/>
            </a:prstGeom>
          </p:spPr>
        </p:pic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3B82BFDB-98E6-417D-BF89-A4936C604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3" y="2118032"/>
              <a:ext cx="388003" cy="405755"/>
            </a:xfrm>
            <a:prstGeom prst="rect">
              <a:avLst/>
            </a:prstGeom>
          </p:spPr>
        </p:pic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5CF1C81E-0B95-442B-91AD-A095D4C9F18C}"/>
                </a:ext>
              </a:extLst>
            </p:cNvPr>
            <p:cNvSpPr/>
            <p:nvPr/>
          </p:nvSpPr>
          <p:spPr>
            <a:xfrm>
              <a:off x="2148124" y="3636020"/>
              <a:ext cx="1891947" cy="80791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3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Nous concevons des solutions pour l’exploitation via PC ou smartphone de votre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3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parc d’éclairage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3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 sécurité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28801BC9-FF9F-4950-AE13-A454C859322C}"/>
                </a:ext>
              </a:extLst>
            </p:cNvPr>
            <p:cNvSpPr/>
            <p:nvPr/>
          </p:nvSpPr>
          <p:spPr>
            <a:xfrm>
              <a:off x="2154208" y="2673102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Interface graphique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94FAFC71-6D40-4DFB-AFBC-35AE4124EC4A}"/>
                </a:ext>
              </a:extLst>
            </p:cNvPr>
            <p:cNvSpPr/>
            <p:nvPr/>
          </p:nvSpPr>
          <p:spPr>
            <a:xfrm>
              <a:off x="2154208" y="2899432"/>
              <a:ext cx="1883111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Gérer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à distance l’identification  et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la localisation de vos blocs</a:t>
              </a:r>
            </a:p>
          </p:txBody>
        </p:sp>
        <p:sp>
          <p:nvSpPr>
            <p:cNvPr id="48" name="Rectangle à coins arrondis 83">
              <a:extLst>
                <a:ext uri="{FF2B5EF4-FFF2-40B4-BE49-F238E27FC236}">
                  <a16:creationId xmlns:a16="http://schemas.microsoft.com/office/drawing/2014/main" id="{84870D2C-DF37-4ED5-A891-5EB75CF403BE}"/>
                </a:ext>
              </a:extLst>
            </p:cNvPr>
            <p:cNvSpPr/>
            <p:nvPr/>
          </p:nvSpPr>
          <p:spPr>
            <a:xfrm>
              <a:off x="2478244" y="1984389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50" name="Picture 3">
              <a:extLst>
                <a:ext uri="{FF2B5EF4-FFF2-40B4-BE49-F238E27FC236}">
                  <a16:creationId xmlns:a16="http://schemas.microsoft.com/office/drawing/2014/main" id="{EBCD6BD4-18B6-4C2F-964D-AE04DBB250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7836" y="2047089"/>
              <a:ext cx="532944" cy="4782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0C6E9D72-C5E4-4137-A2DD-9E727F68777E}"/>
                </a:ext>
              </a:extLst>
            </p:cNvPr>
            <p:cNvSpPr/>
            <p:nvPr/>
          </p:nvSpPr>
          <p:spPr>
            <a:xfrm>
              <a:off x="2154209" y="1629207"/>
              <a:ext cx="1883112" cy="2532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Simplifier la gestion</a:t>
              </a:r>
            </a:p>
          </p:txBody>
        </p:sp>
        <p:sp>
          <p:nvSpPr>
            <p:cNvPr id="64" name="ZoneTexte 63">
              <a:extLst>
                <a:ext uri="{FF2B5EF4-FFF2-40B4-BE49-F238E27FC236}">
                  <a16:creationId xmlns:a16="http://schemas.microsoft.com/office/drawing/2014/main" id="{894F2B2F-0898-417A-88A4-36FE9B988571}"/>
                </a:ext>
              </a:extLst>
            </p:cNvPr>
            <p:cNvSpPr txBox="1"/>
            <p:nvPr/>
          </p:nvSpPr>
          <p:spPr>
            <a:xfrm>
              <a:off x="8107836" y="2418717"/>
              <a:ext cx="57606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5">
                      <a:lumMod val="75000"/>
                    </a:schemeClr>
                  </a:solidFill>
                  <a:effectLst/>
                  <a:uLnTx/>
                  <a:uFillTx/>
                  <a:latin typeface="HelveticaNeueLT Pro 57 Cn" panose="020B0506030502030204" pitchFamily="34" charset="0"/>
                  <a:ea typeface="+mn-ea"/>
                  <a:cs typeface="+mn-cs"/>
                </a:rPr>
                <a:t>© Adobe Stock</a:t>
              </a:r>
            </a:p>
          </p:txBody>
        </p:sp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C24F2C8B-18F6-4752-A33F-B59144E4335D}"/>
                </a:ext>
              </a:extLst>
            </p:cNvPr>
            <p:cNvSpPr txBox="1"/>
            <p:nvPr/>
          </p:nvSpPr>
          <p:spPr>
            <a:xfrm>
              <a:off x="6730981" y="2369062"/>
              <a:ext cx="57606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rgbClr val="FFFF99"/>
                  </a:solidFill>
                  <a:effectLst/>
                  <a:uLnTx/>
                  <a:uFillTx/>
                  <a:latin typeface="HelveticaNeueLT Pro 57 Cn" panose="020B0506030502030204" pitchFamily="34" charset="0"/>
                  <a:ea typeface="+mn-ea"/>
                  <a:cs typeface="+mn-cs"/>
                </a:rPr>
                <a:t>© Adobe Stock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4DE9FCB6-15C2-2A01-D866-D86D16B9CB64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" name="Image 3">
              <a:hlinkClick r:id="rId9" action="ppaction://hlinksldjump"/>
              <a:extLst>
                <a:ext uri="{FF2B5EF4-FFF2-40B4-BE49-F238E27FC236}">
                  <a16:creationId xmlns:a16="http://schemas.microsoft.com/office/drawing/2014/main" id="{DC38DCBA-1F1B-4C70-57FB-B3715A754D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" name="Image 4">
              <a:hlinkClick r:id="rId11" action="ppaction://hlinksldjump"/>
              <a:extLst>
                <a:ext uri="{FF2B5EF4-FFF2-40B4-BE49-F238E27FC236}">
                  <a16:creationId xmlns:a16="http://schemas.microsoft.com/office/drawing/2014/main" id="{B7A6AFE3-2825-A4DA-D39E-B167D86729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13" action="ppaction://hlinksldjump"/>
              <a:extLst>
                <a:ext uri="{FF2B5EF4-FFF2-40B4-BE49-F238E27FC236}">
                  <a16:creationId xmlns:a16="http://schemas.microsoft.com/office/drawing/2014/main" id="{6254B55A-33EE-930D-7E55-D0B7B4F08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4C03B10-8D4B-120F-03A1-9DBA31343F9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Éclairage de sécurité d’évacuation et d’ambiance</a:t>
            </a:r>
          </a:p>
        </p:txBody>
      </p:sp>
    </p:spTree>
    <p:extLst>
      <p:ext uri="{BB962C8B-B14F-4D97-AF65-F5344CB8AC3E}">
        <p14:creationId xmlns:p14="http://schemas.microsoft.com/office/powerpoint/2010/main" val="281095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r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France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98F830DB-7B5D-D5A9-D6A3-DE529EFFD1B8}"/>
              </a:ext>
            </a:extLst>
          </p:cNvPr>
          <p:cNvGrpSpPr/>
          <p:nvPr/>
        </p:nvGrpSpPr>
        <p:grpSpPr>
          <a:xfrm>
            <a:off x="107504" y="1155152"/>
            <a:ext cx="8765793" cy="3096344"/>
            <a:chOff x="107504" y="1491630"/>
            <a:chExt cx="8765793" cy="3096344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C98DFD10-C999-4CD0-94D7-662156EB4C44}"/>
                </a:ext>
              </a:extLst>
            </p:cNvPr>
            <p:cNvGrpSpPr/>
            <p:nvPr/>
          </p:nvGrpSpPr>
          <p:grpSpPr>
            <a:xfrm>
              <a:off x="378262" y="1573323"/>
              <a:ext cx="8352927" cy="2932959"/>
              <a:chOff x="378262" y="1573323"/>
              <a:chExt cx="8352927" cy="2932959"/>
            </a:xfrm>
          </p:grpSpPr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B472A030-2012-4B14-B494-B6F36CD92D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22478" y="1573923"/>
                <a:ext cx="4993900" cy="2925213"/>
              </a:xfrm>
              <a:prstGeom prst="rect">
                <a:avLst/>
              </a:prstGeom>
            </p:spPr>
          </p:pic>
          <p:pic>
            <p:nvPicPr>
              <p:cNvPr id="15" name="Image 14" descr="Une image contenant intérieur, plafond, place&#10;&#10;Description générée automatiquement">
                <a:extLst>
                  <a:ext uri="{FF2B5EF4-FFF2-40B4-BE49-F238E27FC236}">
                    <a16:creationId xmlns:a16="http://schemas.microsoft.com/office/drawing/2014/main" id="{927703A4-394F-4C7C-8A0C-AB43B2A089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78262" y="1573323"/>
                <a:ext cx="3600400" cy="2923869"/>
              </a:xfrm>
              <a:prstGeom prst="rect">
                <a:avLst/>
              </a:prstGeom>
            </p:spPr>
          </p:pic>
          <p:pic>
            <p:nvPicPr>
              <p:cNvPr id="18" name="Image 17" descr="Une image contenant ciel, extérieur&#10;&#10;Description générée automatiquement">
                <a:extLst>
                  <a:ext uri="{FF2B5EF4-FFF2-40B4-BE49-F238E27FC236}">
                    <a16:creationId xmlns:a16="http://schemas.microsoft.com/office/drawing/2014/main" id="{47E34E1D-50F6-4BFC-9EF2-31825823A8A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54926" y="1573323"/>
                <a:ext cx="2376263" cy="2932959"/>
              </a:xfrm>
              <a:prstGeom prst="rect">
                <a:avLst/>
              </a:prstGeom>
            </p:spPr>
          </p:pic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36AAF41-A41E-4636-841B-71F624DB82F4}"/>
                </a:ext>
              </a:extLst>
            </p:cNvPr>
            <p:cNvSpPr/>
            <p:nvPr/>
          </p:nvSpPr>
          <p:spPr>
            <a:xfrm>
              <a:off x="107504" y="1491630"/>
              <a:ext cx="8765793" cy="30963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887464" y="1648257"/>
              <a:ext cx="2866677" cy="2691626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455135" y="3924385"/>
              <a:ext cx="5050007" cy="41549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marL="0" marR="0" lvl="0" indent="0" algn="l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1" u="none" strike="noStrike" kern="1200" cap="none" spc="0" normalizeH="0" baseline="0" noProof="0" dirty="0">
                  <a:ln>
                    <a:noFill/>
                  </a:ln>
                  <a:solidFill>
                    <a:srgbClr val="0067B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(*) Statistiques des SDIS 2019 – édition 2020, hors feux sur voie publique, sur véhicules, de végétations. Informations recueillies, sur un mode déclaratif, auprès des 99 services d'incendie et de secours. Document téléchargeable sur </a:t>
              </a:r>
              <a:r>
                <a:rPr kumimoji="0" lang="fr-FR" sz="700" b="0" i="1" u="none" strike="noStrike" kern="1200" cap="none" spc="0" normalizeH="0" baseline="0" noProof="0" dirty="0">
                  <a:ln>
                    <a:noFill/>
                  </a:ln>
                  <a:solidFill>
                    <a:srgbClr val="0067B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www.interieur.gouv.fr</a:t>
              </a:r>
              <a:r>
                <a:rPr kumimoji="0" lang="fr-FR" sz="700" b="0" i="1" u="none" strike="noStrike" kern="1200" cap="none" spc="0" normalizeH="0" baseline="0" noProof="0" dirty="0">
                  <a:ln>
                    <a:noFill/>
                  </a:ln>
                  <a:solidFill>
                    <a:srgbClr val="0067B1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3B7B0B6A-53EA-47B4-BC13-DA118DC14E82}"/>
                </a:ext>
              </a:extLst>
            </p:cNvPr>
            <p:cNvGrpSpPr/>
            <p:nvPr/>
          </p:nvGrpSpPr>
          <p:grpSpPr>
            <a:xfrm>
              <a:off x="467542" y="1648257"/>
              <a:ext cx="5037602" cy="1909541"/>
              <a:chOff x="467542" y="1807535"/>
              <a:chExt cx="5037602" cy="1909541"/>
            </a:xfrm>
          </p:grpSpPr>
          <p:sp>
            <p:nvSpPr>
              <p:cNvPr id="8" name="Rectangle 7"/>
              <p:cNvSpPr/>
              <p:nvPr/>
            </p:nvSpPr>
            <p:spPr>
              <a:xfrm rot="5400000">
                <a:off x="2031573" y="243506"/>
                <a:ext cx="1909541" cy="503759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515C4E2A-63ED-46E3-9DBE-1840E2449B6B}"/>
                  </a:ext>
                </a:extLst>
              </p:cNvPr>
              <p:cNvSpPr/>
              <p:nvPr/>
            </p:nvSpPr>
            <p:spPr>
              <a:xfrm>
                <a:off x="467542" y="2370988"/>
                <a:ext cx="5037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7 241 incendies en établissements recevant du public </a:t>
                </a:r>
              </a:p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dont 2 484 au sein d’établissements comportant des locaux à sommeil *.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F88248AA-B434-417A-8CC3-92CCAE6222C4}"/>
                  </a:ext>
                </a:extLst>
              </p:cNvPr>
              <p:cNvSpPr/>
              <p:nvPr/>
            </p:nvSpPr>
            <p:spPr>
              <a:xfrm>
                <a:off x="467542" y="2803036"/>
                <a:ext cx="4969239" cy="24622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8363 incendies en entrepôts, locaux industriels, artisanaux et agricoles *.</a:t>
                </a: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31CBD1F4-EBD0-46A2-AB78-6AE1A2F7B7AD}"/>
                  </a:ext>
                </a:extLst>
              </p:cNvPr>
              <p:cNvSpPr/>
              <p:nvPr/>
            </p:nvSpPr>
            <p:spPr>
              <a:xfrm>
                <a:off x="467544" y="3163076"/>
                <a:ext cx="5037600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Les solutions de sécurité efficaces, maitrisées et pérennes combinent facteurs d’analyses variés, requièrent des adaptations maîtrisées, dans un contexte d’exigences accrues de protection des données. 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994CC9E5-3434-4421-85C5-DDD7AB6C378D}"/>
                  </a:ext>
                </a:extLst>
              </p:cNvPr>
              <p:cNvSpPr/>
              <p:nvPr/>
            </p:nvSpPr>
            <p:spPr>
              <a:xfrm>
                <a:off x="467542" y="1864115"/>
                <a:ext cx="5037600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 risque incendie est permanent, les statistiques du ministère de l’intérieur* </a:t>
                </a:r>
              </a:p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 rappellent chaque année.</a:t>
                </a:r>
              </a:p>
            </p:txBody>
          </p:sp>
        </p:grp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9822826-D464-92DE-2F74-5A2483D572E8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1" name="Image 20">
              <a:hlinkClick r:id="rId7" action="ppaction://hlinksldjump"/>
              <a:extLst>
                <a:ext uri="{FF2B5EF4-FFF2-40B4-BE49-F238E27FC236}">
                  <a16:creationId xmlns:a16="http://schemas.microsoft.com/office/drawing/2014/main" id="{84F1C7F2-D63F-B54E-3BD7-5F30DBAB7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2" name="Image 21">
              <a:hlinkClick r:id="rId9" action="ppaction://hlinksldjump"/>
              <a:extLst>
                <a:ext uri="{FF2B5EF4-FFF2-40B4-BE49-F238E27FC236}">
                  <a16:creationId xmlns:a16="http://schemas.microsoft.com/office/drawing/2014/main" id="{D479F389-8287-A339-0730-A624C58E074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3" name="Image 22">
              <a:hlinkClick r:id="rId11" action="ppaction://hlinksldjump"/>
              <a:extLst>
                <a:ext uri="{FF2B5EF4-FFF2-40B4-BE49-F238E27FC236}">
                  <a16:creationId xmlns:a16="http://schemas.microsoft.com/office/drawing/2014/main" id="{0F41C0B1-7E5F-282E-66ED-C3A99D775D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A226624F-B265-CF21-1976-D48AB6C7324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Une gamme de réponses pour toutes les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7862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42F4FA84-BE95-AE39-ED33-43CBAACE2486}"/>
              </a:ext>
            </a:extLst>
          </p:cNvPr>
          <p:cNvGrpSpPr/>
          <p:nvPr/>
        </p:nvGrpSpPr>
        <p:grpSpPr>
          <a:xfrm>
            <a:off x="179512" y="1155152"/>
            <a:ext cx="8712968" cy="2929657"/>
            <a:chOff x="179512" y="1617523"/>
            <a:chExt cx="8712968" cy="2929657"/>
          </a:xfrm>
        </p:grpSpPr>
        <p:sp>
          <p:nvSpPr>
            <p:cNvPr id="20" name="Rectangle 19"/>
            <p:cNvSpPr/>
            <p:nvPr/>
          </p:nvSpPr>
          <p:spPr>
            <a:xfrm>
              <a:off x="179512" y="1629207"/>
              <a:ext cx="1872208" cy="28867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79512" y="2675123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6269811" y="1620045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marL="0" marR="0" lvl="0" indent="0" algn="ctr" defTabSz="7676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0" name="Rectangle à coins arrondis 59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79512" y="1629207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Évacuation / intervention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512" y="2682482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Plans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79513" y="2910728"/>
              <a:ext cx="1872208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Accorder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les plans aux risques et logiques d’évacuation et d’intervention des secours internes et externes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6269811" y="3068005"/>
              <a:ext cx="2622669" cy="11541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Audit des signalisations de sécurité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Optimisation des niveaux de lectures opérationnelles de vos plans d’établissement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Maintenance annuelle en liaison avec l’évolution de vos locaux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Signalétique conforme à la NF X 08-070</a:t>
              </a:r>
            </a:p>
          </p:txBody>
        </p:sp>
        <p:pic>
          <p:nvPicPr>
            <p:cNvPr id="102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9" y="2053549"/>
              <a:ext cx="884436" cy="46803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" name="Picture 3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 flipH="1">
              <a:off x="7835654" y="2081173"/>
              <a:ext cx="912810" cy="4487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2" name="Rectangle à coins arrondis 81"/>
            <p:cNvSpPr/>
            <p:nvPr/>
          </p:nvSpPr>
          <p:spPr>
            <a:xfrm>
              <a:off x="539552" y="1995686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Arrondir un rectangle avec un coin du même côté 47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 service de proximité</a:t>
              </a:r>
            </a:p>
          </p:txBody>
        </p:sp>
        <p:pic>
          <p:nvPicPr>
            <p:cNvPr id="5" name="Picture 3"/>
            <p:cNvPicPr preferRelativeResize="0">
              <a:picLocks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6613" y="2017491"/>
              <a:ext cx="972000" cy="193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8" name="Picture 4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716" b="-1"/>
            <a:stretch/>
          </p:blipFill>
          <p:spPr bwMode="auto">
            <a:xfrm>
              <a:off x="646614" y="2211710"/>
              <a:ext cx="971999" cy="3098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1" name="Rectangle 70"/>
            <p:cNvSpPr/>
            <p:nvPr/>
          </p:nvSpPr>
          <p:spPr>
            <a:xfrm>
              <a:off x="188726" y="3723878"/>
              <a:ext cx="1862994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Nous mettons à jour les plans d’évacuation et d’intervention en concertation avec l’exploitant, dans le respect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des référentiels en vigueur</a:t>
              </a:r>
            </a:p>
          </p:txBody>
        </p:sp>
        <p:cxnSp>
          <p:nvCxnSpPr>
            <p:cNvPr id="49" name="Connecteur droit 48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Rectangle 62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Les          Chubb France</a:t>
              </a:r>
            </a:p>
          </p:txBody>
        </p:sp>
        <p:pic>
          <p:nvPicPr>
            <p:cNvPr id="65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74" name="Picture 17"/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1388" y="2139702"/>
              <a:ext cx="962451" cy="147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3F97E0BE-48E0-4C8C-8D0B-8BB24161EC55}"/>
                </a:ext>
              </a:extLst>
            </p:cNvPr>
            <p:cNvGrpSpPr/>
            <p:nvPr/>
          </p:nvGrpSpPr>
          <p:grpSpPr>
            <a:xfrm>
              <a:off x="2195736" y="1620046"/>
              <a:ext cx="1891948" cy="2895920"/>
              <a:chOff x="4156217" y="1620046"/>
              <a:chExt cx="1891948" cy="2895920"/>
            </a:xfrm>
          </p:grpSpPr>
          <p:sp>
            <p:nvSpPr>
              <p:cNvPr id="51" name="Rectangle 50"/>
              <p:cNvSpPr/>
              <p:nvPr/>
            </p:nvSpPr>
            <p:spPr>
              <a:xfrm>
                <a:off x="4175957" y="1620046"/>
                <a:ext cx="1872208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small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small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small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68" name="Rectangle 67"/>
              <p:cNvSpPr/>
              <p:nvPr/>
            </p:nvSpPr>
            <p:spPr>
              <a:xfrm>
                <a:off x="4156217" y="2681092"/>
                <a:ext cx="1891947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small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4175957" y="1620048"/>
                <a:ext cx="1872208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Consignes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4175957" y="2682482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Affichage de sécurité</a:t>
                </a:r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175958" y="2910728"/>
                <a:ext cx="1872207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Minimiser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 risque de sinistre ou d’accident en accompagnant vos personnels habilités avec consignes et affichages</a:t>
                </a:r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4175958" y="3723878"/>
                <a:ext cx="1872207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Nous effectuons les relevés et déterminons les affichages et dispositions adéquats pour faire face à un événement</a:t>
                </a:r>
                <a:endParaRPr kumimoji="0" lang="en-US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57" name="Rectangle à coins arrondis 56"/>
              <p:cNvSpPr/>
              <p:nvPr/>
            </p:nvSpPr>
            <p:spPr>
              <a:xfrm>
                <a:off x="4535997" y="1992194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21328" y="1998498"/>
                <a:ext cx="781466" cy="590996"/>
              </a:xfrm>
              <a:prstGeom prst="rect">
                <a:avLst/>
              </a:prstGeom>
            </p:spPr>
          </p:pic>
        </p:grp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5EE12D6E-5DAF-4392-BFAC-CEFE06797E5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3" y="2118032"/>
              <a:ext cx="388003" cy="405755"/>
            </a:xfrm>
            <a:prstGeom prst="rect">
              <a:avLst/>
            </a:prstGeom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50B2207C-9155-43B4-B070-8B2F5A5F18DC}"/>
                </a:ext>
              </a:extLst>
            </p:cNvPr>
            <p:cNvSpPr/>
            <p:nvPr/>
          </p:nvSpPr>
          <p:spPr>
            <a:xfrm>
              <a:off x="4142888" y="1620046"/>
              <a:ext cx="1899430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6FB4063-46AA-44E5-9428-CBD8B0CB9D11}"/>
                </a:ext>
              </a:extLst>
            </p:cNvPr>
            <p:cNvSpPr/>
            <p:nvPr/>
          </p:nvSpPr>
          <p:spPr>
            <a:xfrm>
              <a:off x="4137043" y="2681619"/>
              <a:ext cx="1905276" cy="24130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227771D2-BF08-4D48-B47B-6EFFEB9DED1E}"/>
                </a:ext>
              </a:extLst>
            </p:cNvPr>
            <p:cNvGrpSpPr/>
            <p:nvPr/>
          </p:nvGrpSpPr>
          <p:grpSpPr>
            <a:xfrm>
              <a:off x="4495468" y="1997937"/>
              <a:ext cx="1194271" cy="597794"/>
              <a:chOff x="4736615" y="1997937"/>
              <a:chExt cx="1194271" cy="597794"/>
            </a:xfrm>
          </p:grpSpPr>
          <p:sp>
            <p:nvSpPr>
              <p:cNvPr id="36" name="Rectangle à coins arrondis 98">
                <a:extLst>
                  <a:ext uri="{FF2B5EF4-FFF2-40B4-BE49-F238E27FC236}">
                    <a16:creationId xmlns:a16="http://schemas.microsoft.com/office/drawing/2014/main" id="{4F18AD05-DF25-4333-9228-F44054FB8E18}"/>
                  </a:ext>
                </a:extLst>
              </p:cNvPr>
              <p:cNvSpPr/>
              <p:nvPr/>
            </p:nvSpPr>
            <p:spPr>
              <a:xfrm>
                <a:off x="4736615" y="1997937"/>
                <a:ext cx="1194271" cy="5977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38" name="Image 37">
                <a:extLst>
                  <a:ext uri="{FF2B5EF4-FFF2-40B4-BE49-F238E27FC236}">
                    <a16:creationId xmlns:a16="http://schemas.microsoft.com/office/drawing/2014/main" id="{761F49AD-DD98-4233-9AF4-0C4B094F79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894067" y="2048107"/>
                <a:ext cx="892803" cy="504071"/>
              </a:xfrm>
              <a:prstGeom prst="rect">
                <a:avLst/>
              </a:prstGeom>
            </p:spPr>
          </p:pic>
        </p:grp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6052E13-B06E-40A8-842E-7A053878ED08}"/>
                </a:ext>
              </a:extLst>
            </p:cNvPr>
            <p:cNvSpPr/>
            <p:nvPr/>
          </p:nvSpPr>
          <p:spPr>
            <a:xfrm>
              <a:off x="4139469" y="2908206"/>
              <a:ext cx="1899429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Intégrer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Un mode éclairage de sécurité à votre signalisation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8DFD8C-2423-4FB9-994E-EA4E3A16F28A}"/>
                </a:ext>
              </a:extLst>
            </p:cNvPr>
            <p:cNvSpPr/>
            <p:nvPr/>
          </p:nvSpPr>
          <p:spPr>
            <a:xfrm>
              <a:off x="4148735" y="3723878"/>
              <a:ext cx="1899430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Nous améliorons significativement la lisibilité de vos plans en conditions dégradées d’exploitation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6D503259-061A-4057-9410-5ECED1FC07E4}"/>
                </a:ext>
              </a:extLst>
            </p:cNvPr>
            <p:cNvSpPr/>
            <p:nvPr/>
          </p:nvSpPr>
          <p:spPr>
            <a:xfrm>
              <a:off x="4142887" y="2669680"/>
              <a:ext cx="1905277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PAES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91353EE-3167-498D-AFC0-3B913E5492A1}"/>
                </a:ext>
              </a:extLst>
            </p:cNvPr>
            <p:cNvSpPr/>
            <p:nvPr/>
          </p:nvSpPr>
          <p:spPr>
            <a:xfrm>
              <a:off x="4137042" y="1617523"/>
              <a:ext cx="1899899" cy="238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srgbClr val="009999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Éclairé - autonome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A4A22FED-436A-AE81-B817-F06EF2033C58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9" name="Image 8">
              <a:hlinkClick r:id="rId11" action="ppaction://hlinksldjump"/>
              <a:extLst>
                <a:ext uri="{FF2B5EF4-FFF2-40B4-BE49-F238E27FC236}">
                  <a16:creationId xmlns:a16="http://schemas.microsoft.com/office/drawing/2014/main" id="{BB00B92E-B456-37B6-44E2-F0FD46AB8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0" name="Image 9">
              <a:hlinkClick r:id="rId13" action="ppaction://hlinksldjump"/>
              <a:extLst>
                <a:ext uri="{FF2B5EF4-FFF2-40B4-BE49-F238E27FC236}">
                  <a16:creationId xmlns:a16="http://schemas.microsoft.com/office/drawing/2014/main" id="{B1ACDAC5-0420-2F6A-BF84-3B7CD388E2B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1" name="Image 10">
              <a:hlinkClick r:id="rId15" action="ppaction://hlinksldjump"/>
              <a:extLst>
                <a:ext uri="{FF2B5EF4-FFF2-40B4-BE49-F238E27FC236}">
                  <a16:creationId xmlns:a16="http://schemas.microsoft.com/office/drawing/2014/main" id="{45C6969A-E5DD-698A-4B4B-F97DAC17AC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93366BF0-FD51-B90B-5908-6D54C84657F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Plans, consignes et signalisations</a:t>
            </a:r>
          </a:p>
        </p:txBody>
      </p:sp>
    </p:spTree>
    <p:extLst>
      <p:ext uri="{BB962C8B-B14F-4D97-AF65-F5344CB8AC3E}">
        <p14:creationId xmlns:p14="http://schemas.microsoft.com/office/powerpoint/2010/main" val="4149602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D83302B8-FCE7-5029-5762-18996B12546C}"/>
              </a:ext>
            </a:extLst>
          </p:cNvPr>
          <p:cNvGrpSpPr/>
          <p:nvPr/>
        </p:nvGrpSpPr>
        <p:grpSpPr>
          <a:xfrm>
            <a:off x="181467" y="1155152"/>
            <a:ext cx="8711014" cy="2903937"/>
            <a:chOff x="181467" y="1617522"/>
            <a:chExt cx="8711014" cy="2903937"/>
          </a:xfrm>
        </p:grpSpPr>
        <p:sp>
          <p:nvSpPr>
            <p:cNvPr id="25" name="Rectangle 24"/>
            <p:cNvSpPr/>
            <p:nvPr/>
          </p:nvSpPr>
          <p:spPr>
            <a:xfrm>
              <a:off x="6269811" y="1617523"/>
              <a:ext cx="2622669" cy="2898442"/>
            </a:xfrm>
            <a:prstGeom prst="rect">
              <a:avLst/>
            </a:prstGeom>
            <a:solidFill>
              <a:schemeClr val="accent2">
                <a:lumMod val="50000"/>
                <a:alpha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7" name="Image 76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r="19697"/>
            <a:stretch/>
          </p:blipFill>
          <p:spPr>
            <a:xfrm>
              <a:off x="7795736" y="1617523"/>
              <a:ext cx="1096743" cy="172630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C5C0E8DA-EA36-44CE-803D-FC8535BBEEA6}"/>
                </a:ext>
              </a:extLst>
            </p:cNvPr>
            <p:cNvGrpSpPr/>
            <p:nvPr/>
          </p:nvGrpSpPr>
          <p:grpSpPr>
            <a:xfrm>
              <a:off x="6304890" y="1926736"/>
              <a:ext cx="1319138" cy="2280017"/>
              <a:chOff x="6304890" y="2025154"/>
              <a:chExt cx="1319138" cy="2280017"/>
            </a:xfrm>
          </p:grpSpPr>
          <p:sp>
            <p:nvSpPr>
              <p:cNvPr id="75" name="Rectangle 74"/>
              <p:cNvSpPr/>
              <p:nvPr/>
            </p:nvSpPr>
            <p:spPr>
              <a:xfrm>
                <a:off x="6304890" y="3488473"/>
                <a:ext cx="1162336" cy="8166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Support profilé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Inox brillant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Encastrable 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En saillie</a:t>
                </a:r>
              </a:p>
            </p:txBody>
          </p:sp>
          <p:sp>
            <p:nvSpPr>
              <p:cNvPr id="88" name="Rectangle 87"/>
              <p:cNvSpPr/>
              <p:nvPr/>
            </p:nvSpPr>
            <p:spPr>
              <a:xfrm>
                <a:off x="6304890" y="2025154"/>
                <a:ext cx="1319138" cy="100469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Formats des plans :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      A3, A2, A1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Tx/>
                  <a:buNone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Plans imprimés sur films </a:t>
                </a:r>
                <a:r>
                  <a:rPr kumimoji="0" lang="fr-FR" sz="800" b="1" i="1" u="none" strike="noStrike" kern="1200" cap="small" spc="0" normalizeH="0" baseline="0" noProof="0" dirty="0" err="1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Backlight</a:t>
                </a: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0" marR="0" lvl="0" indent="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Tx/>
                  <a:buNone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prstClr val="white"/>
                  </a:buClr>
                  <a:buSzTx/>
                  <a:buFont typeface="Wingdings" panose="05000000000000000000" pitchFamily="2" charset="2"/>
                  <a:buChar char="q"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Rétro-éclairage haute performance</a:t>
                </a:r>
              </a:p>
            </p:txBody>
          </p:sp>
        </p:grpSp>
        <p:sp>
          <p:nvSpPr>
            <p:cNvPr id="89" name="Rectangle 88"/>
            <p:cNvSpPr/>
            <p:nvPr/>
          </p:nvSpPr>
          <p:spPr>
            <a:xfrm>
              <a:off x="1767006" y="1620046"/>
              <a:ext cx="2695616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4609039" y="1620046"/>
              <a:ext cx="1439123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81467" y="1620046"/>
              <a:ext cx="1439123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1" i="0" u="none" strike="noStrike" kern="1200" cap="small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4604131" y="1617523"/>
              <a:ext cx="1444031" cy="253244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sm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LES AVANTAGES</a:t>
              </a: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1767006" y="1617523"/>
              <a:ext cx="2695618" cy="24622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 FONCTIONNEMENT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81493" y="1617522"/>
              <a:ext cx="1439096" cy="24622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 pitchFamily="34" charset="0"/>
                  <a:ea typeface="+mn-ea"/>
                  <a:cs typeface="+mn-cs"/>
                </a:rPr>
                <a:t>LE CONCEPT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1467" y="1860816"/>
              <a:ext cx="1452049" cy="19924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Éclairer les supports des plans en cas de coupure secteur</a:t>
              </a: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Renforcer la lisibilité en condition d’exploitation dégradée</a:t>
              </a: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Permettre le retrait du plan pour usage des services de secours (plans d’intervention)</a:t>
              </a: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Combiner efficacité de la signalisation incendie et esthétisme</a:t>
              </a: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606280" y="1870767"/>
              <a:ext cx="1437074" cy="25288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Complément de votre éclairage de sécurité </a:t>
              </a: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Luminosité uniforme sur toute la surface du plan</a:t>
              </a: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Faibles consommations</a:t>
              </a: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Autonomie supérieure à celle de l’éclairage de sécurité -</a:t>
              </a:r>
              <a:r>
                <a:rPr kumimoji="0" lang="fr-FR" sz="7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Batteries </a:t>
              </a:r>
              <a:r>
                <a:rPr kumimoji="0" lang="fr-FR" sz="7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LifePO</a:t>
              </a:r>
              <a:endParaRPr kumimoji="0" lang="fr-FR" sz="7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Conformité aux règlementations </a:t>
              </a:r>
            </a:p>
            <a:p>
              <a:pPr marL="0" marR="0" lvl="0" indent="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      ERP – code du travail  </a:t>
              </a:r>
            </a:p>
            <a:p>
              <a:pPr marL="0" marR="0" lvl="0" indent="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      existantes</a:t>
              </a: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Calibri" panose="020F0502020204030204" pitchFamily="34" charset="0"/>
                <a:cs typeface="Times New Roman" panose="02020603050405020304" pitchFamily="18" charset="0"/>
              </a:endParaRPr>
            </a:p>
            <a:p>
              <a:pPr marL="171450" marR="0" lvl="0" indent="-171450" algn="l" defTabSz="1280160" rtl="0" eaLnBrk="1" fontAlgn="auto" latinLnBrk="0" hangingPunct="1">
                <a:lnSpc>
                  <a:spcPct val="107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4F81BD"/>
                </a:buClr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Calibri" panose="020F0502020204030204" pitchFamily="34" charset="0"/>
                  <a:cs typeface="Times New Roman" panose="02020603050405020304" pitchFamily="18" charset="0"/>
                </a:rPr>
                <a:t>Pas de batterie au Cadmium dans les produits</a:t>
              </a:r>
            </a:p>
          </p:txBody>
        </p:sp>
        <p:grpSp>
          <p:nvGrpSpPr>
            <p:cNvPr id="31" name="Groupe 30"/>
            <p:cNvGrpSpPr/>
            <p:nvPr/>
          </p:nvGrpSpPr>
          <p:grpSpPr>
            <a:xfrm>
              <a:off x="1767006" y="1868564"/>
              <a:ext cx="2692644" cy="703186"/>
              <a:chOff x="1767006" y="1868564"/>
              <a:chExt cx="2692644" cy="703186"/>
            </a:xfrm>
          </p:grpSpPr>
          <p:sp>
            <p:nvSpPr>
              <p:cNvPr id="97" name="Rectangle 96"/>
              <p:cNvSpPr/>
              <p:nvPr/>
            </p:nvSpPr>
            <p:spPr>
              <a:xfrm>
                <a:off x="1767006" y="2084309"/>
                <a:ext cx="2692644" cy="4874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just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F81BD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Alimentation électrique par le réseau des BAES</a:t>
                </a:r>
              </a:p>
              <a:p>
                <a:pPr marL="171450" marR="0" lvl="0" indent="-171450" algn="just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F81BD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Éteint en veille, s’éclaire suite à la coupure de l’alimentation électrique du bâtiment</a:t>
                </a:r>
              </a:p>
            </p:txBody>
          </p:sp>
          <p:sp>
            <p:nvSpPr>
              <p:cNvPr id="99" name="Rectangle 98"/>
              <p:cNvSpPr/>
              <p:nvPr/>
            </p:nvSpPr>
            <p:spPr>
              <a:xfrm>
                <a:off x="1767006" y="1868564"/>
                <a:ext cx="2690430" cy="214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bâtiment équipé DE BAES :</a:t>
                </a:r>
                <a:r>
                  <a:rPr kumimoji="0" lang="fr-FR" sz="800" b="0" i="0" u="none" strike="noStrike" kern="1200" cap="all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</a:p>
            </p:txBody>
          </p:sp>
        </p:grpSp>
        <p:grpSp>
          <p:nvGrpSpPr>
            <p:cNvPr id="30" name="Groupe 29"/>
            <p:cNvGrpSpPr/>
            <p:nvPr/>
          </p:nvGrpSpPr>
          <p:grpSpPr>
            <a:xfrm>
              <a:off x="1762113" y="3672786"/>
              <a:ext cx="2695324" cy="843180"/>
              <a:chOff x="1762113" y="3672786"/>
              <a:chExt cx="2695324" cy="843180"/>
            </a:xfrm>
          </p:grpSpPr>
          <p:sp>
            <p:nvSpPr>
              <p:cNvPr id="98" name="Rectangle 97"/>
              <p:cNvSpPr/>
              <p:nvPr/>
            </p:nvSpPr>
            <p:spPr>
              <a:xfrm>
                <a:off x="1762113" y="3896822"/>
                <a:ext cx="2695324" cy="6191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F81BD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Alimentation par l’alimentation électrique la plus proche du bâtiment</a:t>
                </a:r>
              </a:p>
              <a:p>
                <a:pPr marL="171450" marR="0" lvl="0" indent="-171450" algn="l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4F81BD"/>
                  </a:buClr>
                  <a:buSzTx/>
                  <a:buFont typeface="Wingdings" panose="05000000000000000000" pitchFamily="2" charset="2"/>
                  <a:buChar char="§"/>
                  <a:tabLst/>
                  <a:defRPr/>
                </a:pPr>
                <a:r>
                  <a:rPr kumimoji="0" lang="fr-FR" sz="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Il est éteint en veille et s’éclaire suite à la coupure de l’alimentation électrique du bâtiment</a:t>
                </a:r>
              </a:p>
            </p:txBody>
          </p:sp>
          <p:sp>
            <p:nvSpPr>
              <p:cNvPr id="100" name="Rectangle 99"/>
              <p:cNvSpPr/>
              <p:nvPr/>
            </p:nvSpPr>
            <p:spPr>
              <a:xfrm>
                <a:off x="1767007" y="3672786"/>
                <a:ext cx="2690430" cy="2144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4F81BD">
                        <a:lumMod val="75000"/>
                      </a:srgbClr>
                    </a:solidFill>
                    <a:effectLst/>
                    <a:uLnTx/>
                    <a:uFillTx/>
                    <a:latin typeface="Arial"/>
                    <a:ea typeface="Calibri" panose="020F0502020204030204" pitchFamily="34" charset="0"/>
                    <a:cs typeface="Times New Roman" panose="02020603050405020304" pitchFamily="18" charset="0"/>
                  </a:rPr>
                  <a:t>bâtiment équipé d'une source centrale :</a:t>
                </a:r>
              </a:p>
            </p:txBody>
          </p:sp>
        </p:grpSp>
        <p:grpSp>
          <p:nvGrpSpPr>
            <p:cNvPr id="29" name="Groupe 28"/>
            <p:cNvGrpSpPr/>
            <p:nvPr/>
          </p:nvGrpSpPr>
          <p:grpSpPr>
            <a:xfrm>
              <a:off x="1787178" y="2633923"/>
              <a:ext cx="2655273" cy="976691"/>
              <a:chOff x="1787178" y="2571750"/>
              <a:chExt cx="2655273" cy="976691"/>
            </a:xfrm>
          </p:grpSpPr>
          <p:pic>
            <p:nvPicPr>
              <p:cNvPr id="101" name="Image 10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123918" y="2571750"/>
                <a:ext cx="1318533" cy="976691"/>
              </a:xfrm>
              <a:prstGeom prst="rect">
                <a:avLst/>
              </a:prstGeom>
            </p:spPr>
          </p:pic>
          <p:pic>
            <p:nvPicPr>
              <p:cNvPr id="102" name="Image 101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787178" y="2576017"/>
                <a:ext cx="1313625" cy="972424"/>
              </a:xfrm>
              <a:prstGeom prst="rect">
                <a:avLst/>
              </a:prstGeom>
            </p:spPr>
          </p:pic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EDA63D3-4F9F-4053-83D4-28935C5F330B}"/>
                </a:ext>
              </a:extLst>
            </p:cNvPr>
            <p:cNvSpPr/>
            <p:nvPr/>
          </p:nvSpPr>
          <p:spPr>
            <a:xfrm>
              <a:off x="7795736" y="2931435"/>
              <a:ext cx="1096744" cy="144371"/>
            </a:xfrm>
            <a:prstGeom prst="rect">
              <a:avLst/>
            </a:prstGeom>
            <a:solidFill>
              <a:schemeClr val="accent1">
                <a:lumMod val="75000"/>
                <a:alpha val="9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6" name="Image 7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95737" y="2989882"/>
              <a:ext cx="1096744" cy="153157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F0B5069D-0D9A-E37A-B202-7738B5E2C930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" name="Image 4">
              <a:hlinkClick r:id="rId6" action="ppaction://hlinksldjump"/>
              <a:extLst>
                <a:ext uri="{FF2B5EF4-FFF2-40B4-BE49-F238E27FC236}">
                  <a16:creationId xmlns:a16="http://schemas.microsoft.com/office/drawing/2014/main" id="{78BB297D-5B82-AE01-A9BC-F8944638F35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8" action="ppaction://hlinksldjump"/>
              <a:extLst>
                <a:ext uri="{FF2B5EF4-FFF2-40B4-BE49-F238E27FC236}">
                  <a16:creationId xmlns:a16="http://schemas.microsoft.com/office/drawing/2014/main" id="{B3894DAB-112D-360A-CF9B-DB737BEA5A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10" action="ppaction://hlinksldjump"/>
              <a:extLst>
                <a:ext uri="{FF2B5EF4-FFF2-40B4-BE49-F238E27FC236}">
                  <a16:creationId xmlns:a16="http://schemas.microsoft.com/office/drawing/2014/main" id="{8DC843B7-E13D-E34E-2AE1-81F1732ADAD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A17CC584-C53C-C377-878B-C98AFB6FDB4A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 PAES : Plan Autonome éclairage de Sécurité</a:t>
            </a:r>
          </a:p>
        </p:txBody>
      </p:sp>
    </p:spTree>
    <p:extLst>
      <p:ext uri="{BB962C8B-B14F-4D97-AF65-F5344CB8AC3E}">
        <p14:creationId xmlns:p14="http://schemas.microsoft.com/office/powerpoint/2010/main" val="768276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A6EB286-558B-72EE-A2EE-20CECE6106F7}"/>
              </a:ext>
            </a:extLst>
          </p:cNvPr>
          <p:cNvGrpSpPr/>
          <p:nvPr/>
        </p:nvGrpSpPr>
        <p:grpSpPr>
          <a:xfrm>
            <a:off x="172978" y="1155152"/>
            <a:ext cx="8719503" cy="2895921"/>
            <a:chOff x="172978" y="1620046"/>
            <a:chExt cx="8719503" cy="2895921"/>
          </a:xfrm>
        </p:grpSpPr>
        <p:sp>
          <p:nvSpPr>
            <p:cNvPr id="56" name="Rectangle 55"/>
            <p:cNvSpPr/>
            <p:nvPr/>
          </p:nvSpPr>
          <p:spPr>
            <a:xfrm>
              <a:off x="179512" y="1620048"/>
              <a:ext cx="5868653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en-US" sz="1050" baseline="3000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9513" y="1620047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Utilisation des extincteurs</a:t>
              </a: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190357" y="1620047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Stratégies d’évacuation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75958" y="1620048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Évaluation </a:t>
              </a:r>
            </a:p>
          </p:txBody>
        </p:sp>
        <p:cxnSp>
          <p:nvCxnSpPr>
            <p:cNvPr id="64" name="Connecteur droit 63"/>
            <p:cNvCxnSpPr/>
            <p:nvPr/>
          </p:nvCxnSpPr>
          <p:spPr>
            <a:xfrm flipH="1">
              <a:off x="4085123" y="1995685"/>
              <a:ext cx="1" cy="2374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cteur droit 64"/>
            <p:cNvCxnSpPr/>
            <p:nvPr/>
          </p:nvCxnSpPr>
          <p:spPr>
            <a:xfrm flipH="1">
              <a:off x="2123729" y="1995685"/>
              <a:ext cx="1" cy="2374088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Rectangle 66"/>
            <p:cNvSpPr/>
            <p:nvPr/>
          </p:nvSpPr>
          <p:spPr>
            <a:xfrm>
              <a:off x="6269812" y="1620046"/>
              <a:ext cx="2622669" cy="2895919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88726" y="3723879"/>
              <a:ext cx="1862994" cy="3847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mettons les stagiaires en conditions réelles d’intervention</a:t>
              </a:r>
            </a:p>
          </p:txBody>
        </p:sp>
        <p:pic>
          <p:nvPicPr>
            <p:cNvPr id="93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44208" y="2062546"/>
              <a:ext cx="864096" cy="4737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5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967518" y="2067247"/>
              <a:ext cx="716383" cy="4737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7" name="Rectangle à coins arrondis 96"/>
            <p:cNvSpPr/>
            <p:nvPr/>
          </p:nvSpPr>
          <p:spPr>
            <a:xfrm>
              <a:off x="251520" y="1995687"/>
              <a:ext cx="1800200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98" name="Picture 2"/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323528" y="2051562"/>
              <a:ext cx="947062" cy="49185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99" name="Rectangle à coins arrondis 98"/>
            <p:cNvSpPr/>
            <p:nvPr/>
          </p:nvSpPr>
          <p:spPr>
            <a:xfrm>
              <a:off x="2537775" y="1995687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2" name="Rectangle à coins arrondis 101"/>
            <p:cNvSpPr/>
            <p:nvPr/>
          </p:nvSpPr>
          <p:spPr>
            <a:xfrm>
              <a:off x="4231079" y="1995687"/>
              <a:ext cx="1678693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4" name="Arrondir un rectangle avec un coin du même côté 103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108" name="Connecteur droit 107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5356" y="2388321"/>
              <a:ext cx="131071" cy="13107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6" name="Rectangle 45"/>
            <p:cNvSpPr/>
            <p:nvPr/>
          </p:nvSpPr>
          <p:spPr>
            <a:xfrm>
              <a:off x="2190358" y="2910729"/>
              <a:ext cx="1846962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Reconnaître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signaux et cheminements, la conduite à tenir, les rôles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et missions de chacun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79514" y="2901568"/>
              <a:ext cx="187220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Acquérir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Un comportement et une gestuelle efficaces en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conditions réelles</a:t>
              </a: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50" name="Picture 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51" name="Rectangle 50"/>
            <p:cNvSpPr/>
            <p:nvPr/>
          </p:nvSpPr>
          <p:spPr>
            <a:xfrm>
              <a:off x="4175959" y="2910728"/>
              <a:ext cx="187220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Valider </a:t>
              </a:r>
              <a:endParaRPr lang="fr-FR" sz="9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la formation incendie des salariés par une validation des acquis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6269810" y="3069414"/>
              <a:ext cx="2622669" cy="12388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Des innovations constantes dans nos 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outils et programmes de formation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Des formations qualifiantes et diplômantes </a:t>
              </a:r>
            </a:p>
            <a:p>
              <a:pPr algn="ctr" defTabSz="914378"/>
              <a:endParaRPr lang="fr-FR" sz="600" i="1" dirty="0">
                <a:solidFill>
                  <a:srgbClr val="EEECE1"/>
                </a:solidFill>
                <a:latin typeface="Arial"/>
              </a:endParaRPr>
            </a:p>
            <a:p>
              <a:pPr algn="ctr" defTabSz="914378"/>
              <a:r>
                <a:rPr lang="fr-FR" sz="600" i="1" dirty="0">
                  <a:solidFill>
                    <a:srgbClr val="EEECE1"/>
                  </a:solidFill>
                  <a:latin typeface="Arial"/>
                </a:rPr>
                <a:t>N° de déclaration d’activité 11950501495</a:t>
              </a:r>
            </a:p>
            <a:p>
              <a:pPr algn="ctr" defTabSz="914378"/>
              <a:r>
                <a:rPr lang="fr-FR" sz="600" i="1" dirty="0">
                  <a:solidFill>
                    <a:srgbClr val="EEECE1"/>
                  </a:solidFill>
                  <a:latin typeface="Arial"/>
                </a:rPr>
                <a:t>Agrément C.H.S.C.T. / C.S.E. / CSSCT :  </a:t>
              </a:r>
            </a:p>
            <a:p>
              <a:pPr algn="ctr" defTabSz="914378"/>
              <a:r>
                <a:rPr lang="fr-FR" sz="600" i="1" dirty="0">
                  <a:solidFill>
                    <a:srgbClr val="EEECE1"/>
                  </a:solidFill>
                  <a:latin typeface="Arial"/>
                </a:rPr>
                <a:t>Arrêté préfectoral  n° 99-470  – Préfecture de Paris (CHSCT) </a:t>
              </a:r>
            </a:p>
            <a:p>
              <a:pPr algn="ctr" defTabSz="914378"/>
              <a:r>
                <a:rPr lang="fr-FR" sz="600" i="1" dirty="0">
                  <a:solidFill>
                    <a:srgbClr val="EEECE1"/>
                  </a:solidFill>
                  <a:latin typeface="Arial"/>
                </a:rPr>
                <a:t>Agrément S.S.I..A.P.  n° 95-0035 – Préfecture du Val d’Oise</a:t>
              </a:r>
            </a:p>
            <a:p>
              <a:pPr algn="ctr" defTabSz="914378"/>
              <a:r>
                <a:rPr lang="fr-FR" sz="600" i="1" dirty="0">
                  <a:solidFill>
                    <a:srgbClr val="EEECE1"/>
                  </a:solidFill>
                  <a:latin typeface="Arial"/>
                </a:rPr>
                <a:t>Habilitation sauvetage secourisme du travail pour la formation des acteurs SST et des formateurs SST (voir INRS); </a:t>
              </a:r>
            </a:p>
          </p:txBody>
        </p:sp>
        <p:pic>
          <p:nvPicPr>
            <p:cNvPr id="69" name="Image 68"/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grpSp>
          <p:nvGrpSpPr>
            <p:cNvPr id="5" name="Groupe 4"/>
            <p:cNvGrpSpPr/>
            <p:nvPr/>
          </p:nvGrpSpPr>
          <p:grpSpPr>
            <a:xfrm>
              <a:off x="2640308" y="2054361"/>
              <a:ext cx="947062" cy="486256"/>
              <a:chOff x="2640307" y="2054360"/>
              <a:chExt cx="947062" cy="486256"/>
            </a:xfrm>
          </p:grpSpPr>
          <p:pic>
            <p:nvPicPr>
              <p:cNvPr id="109" name="Image 10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40307" y="2054360"/>
                <a:ext cx="947062" cy="486256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45" name="Picture 4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456298" y="2383619"/>
                <a:ext cx="131071" cy="13107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643530" y="2085278"/>
                <a:ext cx="449161" cy="449161"/>
              </a:xfrm>
              <a:prstGeom prst="rect">
                <a:avLst/>
              </a:prstGeom>
            </p:spPr>
          </p:pic>
        </p:grpSp>
        <p:sp>
          <p:nvSpPr>
            <p:cNvPr id="90" name="Rectangle 89"/>
            <p:cNvSpPr/>
            <p:nvPr/>
          </p:nvSpPr>
          <p:spPr>
            <a:xfrm>
              <a:off x="2190359" y="3723880"/>
              <a:ext cx="3719414" cy="3847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établissons des pédagogies et des mises en situation à la carte et évolutifs pour un projet de formation complet</a:t>
              </a:r>
              <a:endParaRPr lang="en-US" sz="950" dirty="0">
                <a:solidFill>
                  <a:srgbClr val="1F497D"/>
                </a:solidFill>
                <a:latin typeface="Arial"/>
              </a:endParaRPr>
            </a:p>
          </p:txBody>
        </p:sp>
        <p:grpSp>
          <p:nvGrpSpPr>
            <p:cNvPr id="52" name="Groupe 51">
              <a:extLst>
                <a:ext uri="{FF2B5EF4-FFF2-40B4-BE49-F238E27FC236}">
                  <a16:creationId xmlns:a16="http://schemas.microsoft.com/office/drawing/2014/main" id="{E1F80CA0-23C2-4312-86B9-3DB59D2B29BD}"/>
                </a:ext>
              </a:extLst>
            </p:cNvPr>
            <p:cNvGrpSpPr/>
            <p:nvPr/>
          </p:nvGrpSpPr>
          <p:grpSpPr>
            <a:xfrm>
              <a:off x="1315958" y="2062546"/>
              <a:ext cx="670548" cy="480871"/>
              <a:chOff x="5205542" y="2070835"/>
              <a:chExt cx="662602" cy="457670"/>
            </a:xfrm>
          </p:grpSpPr>
          <p:pic>
            <p:nvPicPr>
              <p:cNvPr id="53" name="Image 52">
                <a:extLst>
                  <a:ext uri="{FF2B5EF4-FFF2-40B4-BE49-F238E27FC236}">
                    <a16:creationId xmlns:a16="http://schemas.microsoft.com/office/drawing/2014/main" id="{70D45374-31AB-47C3-B017-C19BC121A3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21580" y="2070835"/>
                <a:ext cx="346564" cy="45767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63" name="Image 62">
                <a:extLst>
                  <a:ext uri="{FF2B5EF4-FFF2-40B4-BE49-F238E27FC236}">
                    <a16:creationId xmlns:a16="http://schemas.microsoft.com/office/drawing/2014/main" id="{938CF0FA-02E9-458C-900F-4422413925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5205542" y="2070835"/>
                <a:ext cx="363195" cy="45767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pic>
          <p:nvPicPr>
            <p:cNvPr id="3" name="Image 2">
              <a:extLst>
                <a:ext uri="{FF2B5EF4-FFF2-40B4-BE49-F238E27FC236}">
                  <a16:creationId xmlns:a16="http://schemas.microsoft.com/office/drawing/2014/main" id="{330A881F-AD11-4E18-A3BA-735F285C2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389128" y="2064311"/>
              <a:ext cx="1329914" cy="465192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0684FA5-8B96-4373-BA56-B0E4D140E981}"/>
                </a:ext>
              </a:extLst>
            </p:cNvPr>
            <p:cNvSpPr/>
            <p:nvPr/>
          </p:nvSpPr>
          <p:spPr>
            <a:xfrm>
              <a:off x="172978" y="2669681"/>
              <a:ext cx="587518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70" name="Picture 2">
              <a:extLst>
                <a:ext uri="{FF2B5EF4-FFF2-40B4-BE49-F238E27FC236}">
                  <a16:creationId xmlns:a16="http://schemas.microsoft.com/office/drawing/2014/main" id="{79213C20-4E3B-42E8-9913-44C96EE8F53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9995" y="2713398"/>
              <a:ext cx="157252" cy="162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F80ECAB7-042C-4333-8B4A-6FDF4C9D68C1}"/>
                </a:ext>
              </a:extLst>
            </p:cNvPr>
            <p:cNvSpPr/>
            <p:nvPr/>
          </p:nvSpPr>
          <p:spPr>
            <a:xfrm>
              <a:off x="172978" y="2669681"/>
              <a:ext cx="5888251" cy="238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cap="all" dirty="0">
                  <a:solidFill>
                    <a:srgbClr val="1F497D"/>
                  </a:solidFill>
                </a:rPr>
                <a:t> FORMATION</a:t>
              </a:r>
              <a:endParaRPr lang="fr-FR" dirty="0"/>
            </a:p>
          </p:txBody>
        </p:sp>
        <p:sp>
          <p:nvSpPr>
            <p:cNvPr id="55" name="ZoneTexte 54">
              <a:extLst>
                <a:ext uri="{FF2B5EF4-FFF2-40B4-BE49-F238E27FC236}">
                  <a16:creationId xmlns:a16="http://schemas.microsoft.com/office/drawing/2014/main" id="{DE9E10AF-A434-4150-85A5-4F44F1580A29}"/>
                </a:ext>
              </a:extLst>
            </p:cNvPr>
            <p:cNvSpPr txBox="1"/>
            <p:nvPr/>
          </p:nvSpPr>
          <p:spPr>
            <a:xfrm>
              <a:off x="2926775" y="2374618"/>
              <a:ext cx="57606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2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HelveticaNeueLT Pro 57 Cn" panose="020B0506030502030204" pitchFamily="34" charset="0"/>
                  <a:ea typeface="+mn-ea"/>
                  <a:cs typeface="+mn-cs"/>
                </a:rPr>
                <a:t>© Adobe Stock</a:t>
              </a:r>
            </a:p>
          </p:txBody>
        </p:sp>
      </p:grpSp>
      <p:grpSp>
        <p:nvGrpSpPr>
          <p:cNvPr id="6" name="Groupe 5">
            <a:extLst>
              <a:ext uri="{FF2B5EF4-FFF2-40B4-BE49-F238E27FC236}">
                <a16:creationId xmlns:a16="http://schemas.microsoft.com/office/drawing/2014/main" id="{52755972-4EC2-D226-5B2D-76449B581740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7" name="Image 6">
              <a:hlinkClick r:id="rId15" action="ppaction://hlinksldjump"/>
              <a:extLst>
                <a:ext uri="{FF2B5EF4-FFF2-40B4-BE49-F238E27FC236}">
                  <a16:creationId xmlns:a16="http://schemas.microsoft.com/office/drawing/2014/main" id="{CE19F20A-3DF0-FD10-B14B-3493ADDDD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8" name="Image 7">
              <a:hlinkClick r:id="rId17" action="ppaction://hlinksldjump"/>
              <a:extLst>
                <a:ext uri="{FF2B5EF4-FFF2-40B4-BE49-F238E27FC236}">
                  <a16:creationId xmlns:a16="http://schemas.microsoft.com/office/drawing/2014/main" id="{E2879E23-9D27-4B52-69E0-D7CE089B2E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9" name="Image 8">
              <a:hlinkClick r:id="rId19" action="ppaction://hlinksldjump"/>
              <a:extLst>
                <a:ext uri="{FF2B5EF4-FFF2-40B4-BE49-F238E27FC236}">
                  <a16:creationId xmlns:a16="http://schemas.microsoft.com/office/drawing/2014/main" id="{266CC8BF-1245-7C15-8893-78D848145A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FE01866D-2699-F917-9F72-CC8FC4DD426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Formation incendie et conseils, les programmes</a:t>
            </a:r>
          </a:p>
        </p:txBody>
      </p:sp>
    </p:spTree>
    <p:extLst>
      <p:ext uri="{BB962C8B-B14F-4D97-AF65-F5344CB8AC3E}">
        <p14:creationId xmlns:p14="http://schemas.microsoft.com/office/powerpoint/2010/main" val="19981007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CF27DBA7-BBB3-299C-F317-47EDA03F2DF5}"/>
              </a:ext>
            </a:extLst>
          </p:cNvPr>
          <p:cNvGrpSpPr/>
          <p:nvPr/>
        </p:nvGrpSpPr>
        <p:grpSpPr>
          <a:xfrm>
            <a:off x="172978" y="1155152"/>
            <a:ext cx="8719503" cy="2895921"/>
            <a:chOff x="172978" y="1620045"/>
            <a:chExt cx="8719503" cy="2895921"/>
          </a:xfrm>
        </p:grpSpPr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393FE67-A44F-463D-A9F8-4909BE730542}"/>
                </a:ext>
              </a:extLst>
            </p:cNvPr>
            <p:cNvSpPr/>
            <p:nvPr/>
          </p:nvSpPr>
          <p:spPr>
            <a:xfrm>
              <a:off x="172978" y="1620045"/>
              <a:ext cx="5868652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b="1" cap="small" dirty="0">
                <a:solidFill>
                  <a:prstClr val="black"/>
                </a:solidFill>
                <a:latin typeface="Arial"/>
              </a:endParaRPr>
            </a:p>
          </p:txBody>
        </p:sp>
        <p:cxnSp>
          <p:nvCxnSpPr>
            <p:cNvPr id="83" name="Connecteur droit 82">
              <a:extLst>
                <a:ext uri="{FF2B5EF4-FFF2-40B4-BE49-F238E27FC236}">
                  <a16:creationId xmlns:a16="http://schemas.microsoft.com/office/drawing/2014/main" id="{6459033A-A3CA-4FC1-997D-9BD3932FD77A}"/>
                </a:ext>
              </a:extLst>
            </p:cNvPr>
            <p:cNvCxnSpPr>
              <a:cxnSpLocks/>
            </p:cNvCxnSpPr>
            <p:nvPr/>
          </p:nvCxnSpPr>
          <p:spPr>
            <a:xfrm>
              <a:off x="4731008" y="2005246"/>
              <a:ext cx="0" cy="16609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cteur droit 81">
              <a:extLst>
                <a:ext uri="{FF2B5EF4-FFF2-40B4-BE49-F238E27FC236}">
                  <a16:creationId xmlns:a16="http://schemas.microsoft.com/office/drawing/2014/main" id="{191A8F36-0C82-49E3-8457-896E86EF93C0}"/>
                </a:ext>
              </a:extLst>
            </p:cNvPr>
            <p:cNvCxnSpPr>
              <a:cxnSpLocks/>
            </p:cNvCxnSpPr>
            <p:nvPr/>
          </p:nvCxnSpPr>
          <p:spPr>
            <a:xfrm>
              <a:off x="1331640" y="2017756"/>
              <a:ext cx="0" cy="16609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cteur droit 79">
              <a:extLst>
                <a:ext uri="{FF2B5EF4-FFF2-40B4-BE49-F238E27FC236}">
                  <a16:creationId xmlns:a16="http://schemas.microsoft.com/office/drawing/2014/main" id="{3DB7EF1B-D9BF-4712-801F-42F38D1252A6}"/>
                </a:ext>
              </a:extLst>
            </p:cNvPr>
            <p:cNvCxnSpPr>
              <a:cxnSpLocks/>
            </p:cNvCxnSpPr>
            <p:nvPr/>
          </p:nvCxnSpPr>
          <p:spPr>
            <a:xfrm>
              <a:off x="3388833" y="2005246"/>
              <a:ext cx="0" cy="1660969"/>
            </a:xfrm>
            <a:prstGeom prst="line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Rectangle 12"/>
            <p:cNvSpPr/>
            <p:nvPr/>
          </p:nvSpPr>
          <p:spPr>
            <a:xfrm>
              <a:off x="6269812" y="1620046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6" name="Arrondir un rectangle avec un coin du même côté 25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27" name="Connecteur droit 26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44208" y="2062546"/>
              <a:ext cx="864096" cy="4737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" name="Groupe 29"/>
            <p:cNvGrpSpPr/>
            <p:nvPr/>
          </p:nvGrpSpPr>
          <p:grpSpPr>
            <a:xfrm>
              <a:off x="7967518" y="2062546"/>
              <a:ext cx="716383" cy="473768"/>
              <a:chOff x="7967517" y="2062545"/>
              <a:chExt cx="716383" cy="473768"/>
            </a:xfrm>
          </p:grpSpPr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7517" y="2062545"/>
                <a:ext cx="716383" cy="47376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4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5355" y="2143205"/>
                <a:ext cx="131071" cy="13107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33" name="Rectangle 32"/>
            <p:cNvSpPr/>
            <p:nvPr/>
          </p:nvSpPr>
          <p:spPr>
            <a:xfrm>
              <a:off x="6269810" y="3069415"/>
              <a:ext cx="2622669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Optimisation de vos temps de formation 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par la proximité et la performance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Mises en œuvre de situations multiples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et proches des conditions réelles,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Présence sur tout le territoire, 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pour vous proposer des 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formations adaptées à 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vos besoins. 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65" name="Rectangle à coins arrondis 66">
              <a:extLst>
                <a:ext uri="{FF2B5EF4-FFF2-40B4-BE49-F238E27FC236}">
                  <a16:creationId xmlns:a16="http://schemas.microsoft.com/office/drawing/2014/main" id="{EBF0950B-AB69-4455-9084-0CA5EEA1DBFF}"/>
                </a:ext>
              </a:extLst>
            </p:cNvPr>
            <p:cNvSpPr/>
            <p:nvPr/>
          </p:nvSpPr>
          <p:spPr>
            <a:xfrm>
              <a:off x="1507820" y="2005246"/>
              <a:ext cx="1688376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1414635" y="1620048"/>
              <a:ext cx="1863456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Simulateurs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414633" y="2910729"/>
              <a:ext cx="1863457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Découvrir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Les éléments clé de la sécurité et du fonctionnement des extincteurs proches du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poste de travail </a:t>
              </a:r>
            </a:p>
          </p:txBody>
        </p:sp>
        <p:pic>
          <p:nvPicPr>
            <p:cNvPr id="24" name="Image 23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415249" y="2065835"/>
              <a:ext cx="643996" cy="45214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9" name="Picture 2"/>
            <p:cNvPicPr>
              <a:picLocks noChangeAspect="1" noChangeArrowheads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1646042" y="2073062"/>
              <a:ext cx="692483" cy="46325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>
            <a:xfrm>
              <a:off x="179513" y="1620048"/>
              <a:ext cx="1076480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Unités mobiles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79516" y="2910729"/>
              <a:ext cx="1069942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Se former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En conditions réelles sans contraintes</a:t>
              </a:r>
            </a:p>
          </p:txBody>
        </p:sp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699A8F2A-D265-49BD-B9D2-ACE1314ED79F}"/>
                </a:ext>
              </a:extLst>
            </p:cNvPr>
            <p:cNvGrpSpPr/>
            <p:nvPr/>
          </p:nvGrpSpPr>
          <p:grpSpPr>
            <a:xfrm>
              <a:off x="276918" y="1990106"/>
              <a:ext cx="868601" cy="603605"/>
              <a:chOff x="210465" y="1990106"/>
              <a:chExt cx="868601" cy="603605"/>
            </a:xfrm>
          </p:grpSpPr>
          <p:sp>
            <p:nvSpPr>
              <p:cNvPr id="57" name="Rectangle à coins arrondis 36">
                <a:extLst>
                  <a:ext uri="{FF2B5EF4-FFF2-40B4-BE49-F238E27FC236}">
                    <a16:creationId xmlns:a16="http://schemas.microsoft.com/office/drawing/2014/main" id="{EFD5CBE4-8FCE-4468-B521-2D8BA234A035}"/>
                  </a:ext>
                </a:extLst>
              </p:cNvPr>
              <p:cNvSpPr/>
              <p:nvPr/>
            </p:nvSpPr>
            <p:spPr>
              <a:xfrm>
                <a:off x="210465" y="1990106"/>
                <a:ext cx="868601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8"/>
                <a:endParaRPr lang="fr-FR" dirty="0">
                  <a:solidFill>
                    <a:prstClr val="white"/>
                  </a:solidFill>
                  <a:latin typeface="Arial"/>
                </a:endParaRPr>
              </a:p>
            </p:txBody>
          </p:sp>
          <p:pic>
            <p:nvPicPr>
              <p:cNvPr id="45" name="Image 44">
                <a:extLst>
                  <a:ext uri="{FF2B5EF4-FFF2-40B4-BE49-F238E27FC236}">
                    <a16:creationId xmlns:a16="http://schemas.microsoft.com/office/drawing/2014/main" id="{01C158D4-8104-4969-87E7-C8DE6DA3919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89887" y="2062546"/>
                <a:ext cx="658145" cy="465960"/>
              </a:xfrm>
              <a:prstGeom prst="roundRect">
                <a:avLst/>
              </a:prstGeom>
            </p:spPr>
          </p:pic>
        </p:grpSp>
        <p:sp>
          <p:nvSpPr>
            <p:cNvPr id="37" name="Rectangle à coins arrondis 36"/>
            <p:cNvSpPr/>
            <p:nvPr/>
          </p:nvSpPr>
          <p:spPr>
            <a:xfrm>
              <a:off x="3503663" y="1995686"/>
              <a:ext cx="1085136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456370" y="1620046"/>
              <a:ext cx="117674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dirty="0">
                  <a:solidFill>
                    <a:srgbClr val="002060"/>
                  </a:solidFill>
                  <a:latin typeface="Arial"/>
                </a:rPr>
                <a:t>Réalité virtuelle</a:t>
              </a:r>
            </a:p>
          </p:txBody>
        </p:sp>
        <p:pic>
          <p:nvPicPr>
            <p:cNvPr id="21" name="Image 20" descr="Une image contenant personne, intérieur&#10;&#10;Description générée automatiquement">
              <a:extLst>
                <a:ext uri="{FF2B5EF4-FFF2-40B4-BE49-F238E27FC236}">
                  <a16:creationId xmlns:a16="http://schemas.microsoft.com/office/drawing/2014/main" id="{69D3B8FD-24ED-4330-BAAE-073E9B10FF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652695" y="2073701"/>
              <a:ext cx="794133" cy="454803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noFill/>
              <a:miter lim="800000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12700" stA="28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>
              <a:contourClr>
                <a:srgbClr val="C0C0C0"/>
              </a:contourClr>
            </a:sp3d>
          </p:spPr>
        </p:pic>
        <p:sp>
          <p:nvSpPr>
            <p:cNvPr id="70" name="Rectangle à coins arrondis 36">
              <a:extLst>
                <a:ext uri="{FF2B5EF4-FFF2-40B4-BE49-F238E27FC236}">
                  <a16:creationId xmlns:a16="http://schemas.microsoft.com/office/drawing/2014/main" id="{FAD65D77-4BEC-43F2-B13D-204ECB3720ED}"/>
                </a:ext>
              </a:extLst>
            </p:cNvPr>
            <p:cNvSpPr/>
            <p:nvPr/>
          </p:nvSpPr>
          <p:spPr>
            <a:xfrm>
              <a:off x="4858624" y="1995685"/>
              <a:ext cx="1085136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68EB86ED-F7D8-437C-B5C7-BB95C0B64091}"/>
                </a:ext>
              </a:extLst>
            </p:cNvPr>
            <p:cNvSpPr/>
            <p:nvPr/>
          </p:nvSpPr>
          <p:spPr>
            <a:xfrm>
              <a:off x="4811331" y="1620045"/>
              <a:ext cx="1204437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>
                  <a:solidFill>
                    <a:srgbClr val="002060"/>
                  </a:solidFill>
                  <a:latin typeface="Arial"/>
                </a:rPr>
                <a:t>Distancielle</a:t>
              </a:r>
              <a:endParaRPr lang="fr-FR" sz="1050" dirty="0">
                <a:solidFill>
                  <a:srgbClr val="002060"/>
                </a:solidFill>
                <a:latin typeface="Arial"/>
              </a:endParaRPr>
            </a:p>
          </p:txBody>
        </p:sp>
        <p:pic>
          <p:nvPicPr>
            <p:cNvPr id="74" name="Image 73">
              <a:extLst>
                <a:ext uri="{FF2B5EF4-FFF2-40B4-BE49-F238E27FC236}">
                  <a16:creationId xmlns:a16="http://schemas.microsoft.com/office/drawing/2014/main" id="{83915A2C-B7D8-49B0-B69B-5CFE51A654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1780" b="29151"/>
            <a:stretch/>
          </p:blipFill>
          <p:spPr>
            <a:xfrm>
              <a:off x="4953864" y="2044223"/>
              <a:ext cx="919369" cy="495367"/>
            </a:xfrm>
            <a:prstGeom prst="rect">
              <a:avLst/>
            </a:prstGeom>
          </p:spPr>
        </p:pic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F2FF27E8-2F80-4EE4-AAE6-5DC6C2DD5E11}"/>
                </a:ext>
              </a:extLst>
            </p:cNvPr>
            <p:cNvSpPr/>
            <p:nvPr/>
          </p:nvSpPr>
          <p:spPr>
            <a:xfrm>
              <a:off x="172978" y="2669681"/>
              <a:ext cx="587518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>
                <a:solidFill>
                  <a:prstClr val="white"/>
                </a:solidFill>
                <a:latin typeface="Arial"/>
              </a:endParaRPr>
            </a:p>
          </p:txBody>
        </p:sp>
        <p:pic>
          <p:nvPicPr>
            <p:cNvPr id="78" name="Picture 2">
              <a:extLst>
                <a:ext uri="{FF2B5EF4-FFF2-40B4-BE49-F238E27FC236}">
                  <a16:creationId xmlns:a16="http://schemas.microsoft.com/office/drawing/2014/main" id="{9DAED287-C4BC-4164-91B1-537F7DE700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 cstate="screen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9995" y="2713398"/>
              <a:ext cx="157252" cy="162091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4E4C9B69-C7A1-468E-9CB5-EA5C018EC143}"/>
                </a:ext>
              </a:extLst>
            </p:cNvPr>
            <p:cNvSpPr/>
            <p:nvPr/>
          </p:nvSpPr>
          <p:spPr>
            <a:xfrm>
              <a:off x="172980" y="3723879"/>
              <a:ext cx="5818334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Nous apportons une approche innovante et adaptable, en accompagnant les apprenants tout au long du cursus </a:t>
              </a:r>
              <a:r>
                <a:rPr lang="fr-FR" sz="950" dirty="0">
                  <a:solidFill>
                    <a:srgbClr val="1F497D"/>
                  </a:solidFill>
                </a:rPr>
                <a:t>pédagogique, avec des outils innovants pour une expérience immersive et mémorable, où 100 % de l’attention du stagiaire est orientée vers une mise en situation crédible</a:t>
              </a:r>
            </a:p>
            <a:p>
              <a:pPr algn="ctr" defTabSz="914378"/>
              <a:endParaRPr lang="en-US" sz="950" dirty="0">
                <a:solidFill>
                  <a:srgbClr val="1F497D"/>
                </a:solidFill>
                <a:latin typeface="Arial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3440028" y="2926326"/>
              <a:ext cx="2601602" cy="53091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S’entraîner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aux bons réflexes et apprendre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avec des outils innovants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6B8E619-5AE3-4AB3-9CCD-9129D6FC2F35}"/>
                </a:ext>
              </a:extLst>
            </p:cNvPr>
            <p:cNvSpPr/>
            <p:nvPr/>
          </p:nvSpPr>
          <p:spPr>
            <a:xfrm>
              <a:off x="172978" y="2669681"/>
              <a:ext cx="5888251" cy="2385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cap="all" dirty="0">
                  <a:solidFill>
                    <a:srgbClr val="1F497D"/>
                  </a:solidFill>
                </a:rPr>
                <a:t> FORMATION</a:t>
              </a:r>
              <a:endParaRPr lang="fr-FR" dirty="0"/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25F3D6DD-B5A9-C9D5-EE3A-BD8A6093402D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" name="Image 4">
              <a:hlinkClick r:id="rId14" action="ppaction://hlinksldjump"/>
              <a:extLst>
                <a:ext uri="{FF2B5EF4-FFF2-40B4-BE49-F238E27FC236}">
                  <a16:creationId xmlns:a16="http://schemas.microsoft.com/office/drawing/2014/main" id="{6333A926-F8AE-D779-0159-A1AE4E3CA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16" action="ppaction://hlinksldjump"/>
              <a:extLst>
                <a:ext uri="{FF2B5EF4-FFF2-40B4-BE49-F238E27FC236}">
                  <a16:creationId xmlns:a16="http://schemas.microsoft.com/office/drawing/2014/main" id="{30F888AE-9D7B-33DC-6571-1C4D9FAB6F78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18" action="ppaction://hlinksldjump"/>
              <a:extLst>
                <a:ext uri="{FF2B5EF4-FFF2-40B4-BE49-F238E27FC236}">
                  <a16:creationId xmlns:a16="http://schemas.microsoft.com/office/drawing/2014/main" id="{BE489B5A-64D3-036C-8FB5-1B122658B562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9205ED34-D4C3-6526-E114-B989C0D62FA4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Formation incendie et conseils, les outils </a:t>
            </a:r>
          </a:p>
        </p:txBody>
      </p:sp>
    </p:spTree>
    <p:extLst>
      <p:ext uri="{BB962C8B-B14F-4D97-AF65-F5344CB8AC3E}">
        <p14:creationId xmlns:p14="http://schemas.microsoft.com/office/powerpoint/2010/main" val="2161717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E051E77-256A-DCB4-D31E-1D4D834D1814}"/>
              </a:ext>
            </a:extLst>
          </p:cNvPr>
          <p:cNvGrpSpPr/>
          <p:nvPr/>
        </p:nvGrpSpPr>
        <p:grpSpPr>
          <a:xfrm>
            <a:off x="174005" y="1155152"/>
            <a:ext cx="8718476" cy="2895921"/>
            <a:chOff x="174005" y="1620046"/>
            <a:chExt cx="8718476" cy="2895921"/>
          </a:xfrm>
        </p:grpSpPr>
        <p:sp>
          <p:nvSpPr>
            <p:cNvPr id="6" name="Rectangle 5"/>
            <p:cNvSpPr/>
            <p:nvPr/>
          </p:nvSpPr>
          <p:spPr>
            <a:xfrm>
              <a:off x="179512" y="1620048"/>
              <a:ext cx="5861195" cy="28959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dirty="0">
                <a:solidFill>
                  <a:prstClr val="black"/>
                </a:solidFill>
                <a:latin typeface="Arial"/>
              </a:endParaRPr>
            </a:p>
            <a:p>
              <a:pPr algn="ctr" defTabSz="914378"/>
              <a:endParaRPr lang="fr-FR" sz="1050" b="1" cap="small" dirty="0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174005" y="2669681"/>
              <a:ext cx="5866701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179513" y="1620049"/>
              <a:ext cx="5861194" cy="2492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20" dirty="0">
                  <a:solidFill>
                    <a:srgbClr val="002060"/>
                  </a:solidFill>
                  <a:latin typeface="Arial"/>
                </a:rPr>
                <a:t>Unités mobiles</a:t>
              </a: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79513" y="2669681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6269812" y="1620046"/>
              <a:ext cx="2622669" cy="2895920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16"/>
              <a:endParaRPr lang="en-US" sz="150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5" name="Rectangle à coins arrondis 14"/>
            <p:cNvSpPr/>
            <p:nvPr/>
          </p:nvSpPr>
          <p:spPr>
            <a:xfrm>
              <a:off x="6372201" y="1995688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16" name="Rectangle à coins arrondis 15"/>
            <p:cNvSpPr/>
            <p:nvPr/>
          </p:nvSpPr>
          <p:spPr>
            <a:xfrm>
              <a:off x="293281" y="1995687"/>
              <a:ext cx="5646872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79513" y="2669681"/>
              <a:ext cx="5861194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cap="small" dirty="0">
                  <a:solidFill>
                    <a:srgbClr val="002060"/>
                  </a:solidFill>
                  <a:latin typeface="Arial"/>
                </a:rPr>
                <a:t>COFIMOBILE, MOBIFEU 10, MOBIFEU 12, MOBIFEU+</a:t>
              </a:r>
            </a:p>
          </p:txBody>
        </p:sp>
        <p:sp>
          <p:nvSpPr>
            <p:cNvPr id="26" name="Arrondir un rectangle avec un coin du même côté 25"/>
            <p:cNvSpPr/>
            <p:nvPr/>
          </p:nvSpPr>
          <p:spPr>
            <a:xfrm>
              <a:off x="6269812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1050" b="1" dirty="0">
                  <a:solidFill>
                    <a:prstClr val="white"/>
                  </a:solidFill>
                  <a:latin typeface="Arial"/>
                </a:rPr>
                <a:t>Le service de proximité</a:t>
              </a:r>
            </a:p>
          </p:txBody>
        </p:sp>
        <p:cxnSp>
          <p:nvCxnSpPr>
            <p:cNvPr id="27" name="Connecteur droit 26"/>
            <p:cNvCxnSpPr/>
            <p:nvPr/>
          </p:nvCxnSpPr>
          <p:spPr>
            <a:xfrm>
              <a:off x="7178433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9" name="Picture 2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444208" y="2062546"/>
              <a:ext cx="864096" cy="47376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30" name="Groupe 29"/>
            <p:cNvGrpSpPr/>
            <p:nvPr/>
          </p:nvGrpSpPr>
          <p:grpSpPr>
            <a:xfrm>
              <a:off x="7967518" y="2062546"/>
              <a:ext cx="716383" cy="473768"/>
              <a:chOff x="7967517" y="2062545"/>
              <a:chExt cx="716383" cy="473768"/>
            </a:xfrm>
          </p:grpSpPr>
          <p:pic>
            <p:nvPicPr>
              <p:cNvPr id="31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967517" y="2062545"/>
                <a:ext cx="716383" cy="473768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2" name="Picture 4"/>
              <p:cNvPicPr>
                <a:picLocks noChangeAspect="1" noChangeArrowheads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385355" y="2143205"/>
                <a:ext cx="131071" cy="13107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reflection blurRad="12700" stA="38000" endPos="28000" dist="5000" dir="5400000" sy="-100000" algn="bl" rotWithShape="0"/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39" name="Groupe 38"/>
            <p:cNvGrpSpPr/>
            <p:nvPr/>
          </p:nvGrpSpPr>
          <p:grpSpPr>
            <a:xfrm>
              <a:off x="4279542" y="2044735"/>
              <a:ext cx="662602" cy="481589"/>
              <a:chOff x="2772241" y="2073356"/>
              <a:chExt cx="662602" cy="457670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40" name="Image 39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088279" y="2073356"/>
                <a:ext cx="346564" cy="45767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41" name="Image 40"/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2772241" y="2073356"/>
                <a:ext cx="363195" cy="457670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sp>
          <p:nvSpPr>
            <p:cNvPr id="49" name="Rectangle 48"/>
            <p:cNvSpPr/>
            <p:nvPr/>
          </p:nvSpPr>
          <p:spPr>
            <a:xfrm>
              <a:off x="179513" y="2910728"/>
              <a:ext cx="5861193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black"/>
                  </a:solidFill>
                  <a:latin typeface="Arial"/>
                </a:rPr>
                <a:t>Se former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à la sécurité incendie et aux bons réflexes en cas de nécessité au moyen d’un outil permettant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des mises en situation sur feux réels et des extinctions effectives, utilisant </a:t>
              </a:r>
            </a:p>
            <a:p>
              <a:pPr algn="ctr" defTabSz="914378"/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des foyers écologiques respectant l’environnement. </a:t>
              </a: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79513" y="3723879"/>
              <a:ext cx="5861193" cy="677108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Chubb France dispose de la plus grande flotte d’unités mobiles (26 unités) </a:t>
              </a:r>
            </a:p>
            <a:p>
              <a:pPr algn="ctr" defTabSz="914378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pour la formation en conditions réelles aux portes de vos établissements. </a:t>
              </a:r>
            </a:p>
            <a:p>
              <a:pPr algn="ctr" defTabSz="914378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Sa variété et ses configurations permettent une adéquation des programmes avec vos </a:t>
              </a:r>
            </a:p>
            <a:p>
              <a:pPr algn="ctr" defTabSz="914378"/>
              <a:r>
                <a:rPr lang="fr-FR" sz="950" dirty="0">
                  <a:solidFill>
                    <a:srgbClr val="1F497D"/>
                  </a:solidFill>
                  <a:latin typeface="Arial"/>
                </a:rPr>
                <a:t>objectifs de formation, ainsi qu’une planification sur l’ensemble du territoire (France métropolitaine).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6269812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8"/>
              <a:endParaRPr lang="fr-FR" cap="small" dirty="0">
                <a:solidFill>
                  <a:prstClr val="white"/>
                </a:solidFill>
                <a:latin typeface="Arial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444208" y="2669680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b="1" dirty="0">
                  <a:solidFill>
                    <a:prstClr val="white"/>
                  </a:solidFill>
                  <a:latin typeface="Arial"/>
                </a:rPr>
                <a:t>Les          Chubb France</a:t>
              </a:r>
            </a:p>
          </p:txBody>
        </p:sp>
        <p:pic>
          <p:nvPicPr>
            <p:cNvPr id="53" name="Picture 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6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35479" y="2037630"/>
              <a:ext cx="638390" cy="491578"/>
            </a:xfrm>
            <a:prstGeom prst="round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72313" y="2044735"/>
              <a:ext cx="618729" cy="491578"/>
            </a:xfrm>
            <a:prstGeom prst="round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015426" y="2044735"/>
              <a:ext cx="769570" cy="481589"/>
            </a:xfrm>
            <a:prstGeom prst="rect">
              <a:avLst/>
            </a:prstGeom>
          </p:spPr>
        </p:pic>
        <p:pic>
          <p:nvPicPr>
            <p:cNvPr id="35" name="Image 34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3527214" y="2036458"/>
              <a:ext cx="635473" cy="49157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Image 54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3" y="2076136"/>
              <a:ext cx="463409" cy="484611"/>
            </a:xfrm>
            <a:prstGeom prst="rect">
              <a:avLst/>
            </a:prstGeom>
          </p:spPr>
        </p:pic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BE22FE7F-5DB9-467B-9A00-0D96CFD9AB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23961" y="2062545"/>
              <a:ext cx="658145" cy="465960"/>
            </a:xfrm>
            <a:prstGeom prst="round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E0908E1-EC77-4EFE-ACC7-525D5A2DBD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2013345" y="2018665"/>
              <a:ext cx="676715" cy="571550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36B9D1B-E277-49B7-B934-9B3F7E861FAE}"/>
                </a:ext>
              </a:extLst>
            </p:cNvPr>
            <p:cNvSpPr/>
            <p:nvPr/>
          </p:nvSpPr>
          <p:spPr>
            <a:xfrm>
              <a:off x="6269810" y="3069415"/>
              <a:ext cx="2622669" cy="130035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26 unités mobiles 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</a:rPr>
                <a:t>Mises en œuvre de situations proches des conditions réelles, c</a:t>
              </a: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onfigurations J-O-U-R</a:t>
              </a: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</a:rPr>
                <a:t>Accessibilité aux personnes en 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</a:rPr>
                <a:t>fauteuils roulants</a:t>
              </a:r>
              <a:endParaRPr lang="fr-FR" sz="95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endParaRPr lang="fr-FR" sz="400" dirty="0">
                <a:solidFill>
                  <a:prstClr val="white"/>
                </a:solidFill>
                <a:latin typeface="Arial"/>
              </a:endParaRP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Optimisation de vos temps de formation </a:t>
              </a:r>
            </a:p>
            <a:p>
              <a:pPr algn="ctr" defTabSz="914378"/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par la proximité et la performance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DED8062E-788A-42FF-1706-75E42BDAAEEA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8" name="Image 7">
              <a:hlinkClick r:id="rId15" action="ppaction://hlinksldjump"/>
              <a:extLst>
                <a:ext uri="{FF2B5EF4-FFF2-40B4-BE49-F238E27FC236}">
                  <a16:creationId xmlns:a16="http://schemas.microsoft.com/office/drawing/2014/main" id="{1FF6FF17-932C-D177-5417-FCBFF9B7AF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1" name="Image 10">
              <a:hlinkClick r:id="rId17" action="ppaction://hlinksldjump"/>
              <a:extLst>
                <a:ext uri="{FF2B5EF4-FFF2-40B4-BE49-F238E27FC236}">
                  <a16:creationId xmlns:a16="http://schemas.microsoft.com/office/drawing/2014/main" id="{14AEEDCD-F926-15FE-9889-7E143E071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4" name="Image 13">
              <a:hlinkClick r:id="rId19" action="ppaction://hlinksldjump"/>
              <a:extLst>
                <a:ext uri="{FF2B5EF4-FFF2-40B4-BE49-F238E27FC236}">
                  <a16:creationId xmlns:a16="http://schemas.microsoft.com/office/drawing/2014/main" id="{EE053BDE-9583-E2F0-C795-B8EC55B8394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ED8C3D5F-4B77-7F46-370B-8FDFA92282EF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Formation incendie et conseils, notre parc d’unités mobiles </a:t>
            </a:r>
          </a:p>
        </p:txBody>
      </p:sp>
    </p:spTree>
    <p:extLst>
      <p:ext uri="{BB962C8B-B14F-4D97-AF65-F5344CB8AC3E}">
        <p14:creationId xmlns:p14="http://schemas.microsoft.com/office/powerpoint/2010/main" val="284839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1E20FC0B-6935-7D0E-FBE8-37E89538934F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" name="Image 4">
              <a:hlinkClick r:id="rId2" action="ppaction://hlinksldjump"/>
              <a:extLst>
                <a:ext uri="{FF2B5EF4-FFF2-40B4-BE49-F238E27FC236}">
                  <a16:creationId xmlns:a16="http://schemas.microsoft.com/office/drawing/2014/main" id="{661656FB-FE32-31C4-6674-0D35C582DC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4" action="ppaction://hlinksldjump"/>
              <a:extLst>
                <a:ext uri="{FF2B5EF4-FFF2-40B4-BE49-F238E27FC236}">
                  <a16:creationId xmlns:a16="http://schemas.microsoft.com/office/drawing/2014/main" id="{05536169-8CF5-C2AD-743A-4ED55228BFD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8" name="Image 7">
              <a:hlinkClick r:id="rId6" action="ppaction://hlinksldjump"/>
              <a:extLst>
                <a:ext uri="{FF2B5EF4-FFF2-40B4-BE49-F238E27FC236}">
                  <a16:creationId xmlns:a16="http://schemas.microsoft.com/office/drawing/2014/main" id="{5672E5EF-7F60-75BA-C8FE-BBA3B4ED2F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56F3F86E-5FE1-2C82-C2BD-3589076C9504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Protection respiratoire et matériel de secours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524663AF-A87B-5BB1-ABEF-2AE03E04EF35}"/>
              </a:ext>
            </a:extLst>
          </p:cNvPr>
          <p:cNvSpPr/>
          <p:nvPr/>
        </p:nvSpPr>
        <p:spPr>
          <a:xfrm>
            <a:off x="2906526" y="1148583"/>
            <a:ext cx="3249648" cy="289591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" tIns="36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050" b="0" i="0" u="none" strike="noStrike" kern="1200" cap="none" spc="0" normalizeH="0" baseline="3000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8" name="Groupe 57">
            <a:extLst>
              <a:ext uri="{FF2B5EF4-FFF2-40B4-BE49-F238E27FC236}">
                <a16:creationId xmlns:a16="http://schemas.microsoft.com/office/drawing/2014/main" id="{3B84E9C9-E31F-377D-9490-DA2F474ECFF4}"/>
              </a:ext>
            </a:extLst>
          </p:cNvPr>
          <p:cNvGrpSpPr/>
          <p:nvPr/>
        </p:nvGrpSpPr>
        <p:grpSpPr>
          <a:xfrm>
            <a:off x="2979707" y="1524222"/>
            <a:ext cx="1438004" cy="597794"/>
            <a:chOff x="2979707" y="1524222"/>
            <a:chExt cx="1438004" cy="597794"/>
          </a:xfrm>
        </p:grpSpPr>
        <p:sp>
          <p:nvSpPr>
            <p:cNvPr id="59" name="Rectangle à coins arrondis 59">
              <a:extLst>
                <a:ext uri="{FF2B5EF4-FFF2-40B4-BE49-F238E27FC236}">
                  <a16:creationId xmlns:a16="http://schemas.microsoft.com/office/drawing/2014/main" id="{CF76E698-AC2C-41E6-CC42-96748159A9E5}"/>
                </a:ext>
              </a:extLst>
            </p:cNvPr>
            <p:cNvSpPr/>
            <p:nvPr/>
          </p:nvSpPr>
          <p:spPr>
            <a:xfrm>
              <a:off x="2979707" y="1524222"/>
              <a:ext cx="1438004" cy="597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grpSp>
          <p:nvGrpSpPr>
            <p:cNvPr id="60" name="Groupe 59">
              <a:extLst>
                <a:ext uri="{FF2B5EF4-FFF2-40B4-BE49-F238E27FC236}">
                  <a16:creationId xmlns:a16="http://schemas.microsoft.com/office/drawing/2014/main" id="{DE9773BB-D4DA-D6C4-EC9B-6B29249EC52C}"/>
                </a:ext>
              </a:extLst>
            </p:cNvPr>
            <p:cNvGrpSpPr/>
            <p:nvPr/>
          </p:nvGrpSpPr>
          <p:grpSpPr>
            <a:xfrm>
              <a:off x="3015521" y="1587591"/>
              <a:ext cx="1324179" cy="471057"/>
              <a:chOff x="3028819" y="1582280"/>
              <a:chExt cx="1324179" cy="471057"/>
            </a:xfrm>
          </p:grpSpPr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594F820E-C0F2-1601-1EF2-B3AA87AA992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452342" y="1582280"/>
                <a:ext cx="900656" cy="47105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  <p:pic>
            <p:nvPicPr>
              <p:cNvPr id="62" name="Image 61">
                <a:extLst>
                  <a:ext uri="{FF2B5EF4-FFF2-40B4-BE49-F238E27FC236}">
                    <a16:creationId xmlns:a16="http://schemas.microsoft.com/office/drawing/2014/main" id="{411CB45B-38D7-5A5E-181C-D89306644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28819" y="1582280"/>
                <a:ext cx="386112" cy="471057"/>
              </a:xfrm>
              <a:prstGeom prst="rect">
                <a:avLst/>
              </a:prstGeom>
            </p:spPr>
          </p:pic>
        </p:grpSp>
      </p:grpSp>
      <p:graphicFrame>
        <p:nvGraphicFramePr>
          <p:cNvPr id="63" name="Tableau 62">
            <a:extLst>
              <a:ext uri="{FF2B5EF4-FFF2-40B4-BE49-F238E27FC236}">
                <a16:creationId xmlns:a16="http://schemas.microsoft.com/office/drawing/2014/main" id="{F3BCEA0F-01BD-A49C-FE65-D49E406F55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3666123"/>
              </p:ext>
            </p:extLst>
          </p:nvPr>
        </p:nvGraphicFramePr>
        <p:xfrm>
          <a:off x="156373" y="1148585"/>
          <a:ext cx="2672503" cy="289591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93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3506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41871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+mn-ea"/>
                          <a:cs typeface="+mn-cs"/>
                        </a:rPr>
                        <a:t>PRESTATION</a:t>
                      </a:r>
                      <a:endParaRPr lang="fr-FR" sz="800" b="1" dirty="0">
                        <a:solidFill>
                          <a:schemeClr val="tx2"/>
                        </a:solidFill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b="1" cap="all" baseline="0" dirty="0">
                          <a:solidFill>
                            <a:schemeClr val="tx2"/>
                          </a:solidFill>
                          <a:effectLst/>
                          <a:latin typeface="+mj-lt"/>
                        </a:rPr>
                        <a:t>Code du travail</a:t>
                      </a:r>
                      <a:endParaRPr lang="fr-FR" sz="800" b="1" cap="all" baseline="0" dirty="0">
                        <a:solidFill>
                          <a:schemeClr val="tx2"/>
                        </a:solidFill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fr-FR" sz="800" b="1" dirty="0">
                          <a:solidFill>
                            <a:schemeClr val="tx2"/>
                          </a:solidFill>
                          <a:effectLst/>
                          <a:latin typeface="+mj-lt"/>
                          <a:ea typeface="Arial" panose="020B0604020202020204" pitchFamily="34" charset="0"/>
                          <a:cs typeface="Times New Roman" panose="02020603050405020304" pitchFamily="18" charset="0"/>
                        </a:rPr>
                        <a:t>QUI</a:t>
                      </a:r>
                    </a:p>
                  </a:txBody>
                  <a:tcPr marL="68281" marR="68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4379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1" cap="none" baseline="0" dirty="0">
                          <a:solidFill>
                            <a:schemeClr val="tx2"/>
                          </a:solidFill>
                          <a:effectLst/>
                        </a:rPr>
                        <a:t> Installation</a:t>
                      </a:r>
                      <a:endParaRPr lang="fr-FR" sz="800" b="1" cap="none" baseline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Code du travail – </a:t>
                      </a:r>
                    </a:p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article R4224-14</a:t>
                      </a: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rowSpan="4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en-US" sz="800" dirty="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fr-FR" sz="800" dirty="0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2990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800" b="1" cap="none" baseline="0" noProof="0" dirty="0">
                          <a:solidFill>
                            <a:schemeClr val="tx2"/>
                          </a:solidFill>
                          <a:effectLst/>
                        </a:rPr>
                        <a:t> Signalisation</a:t>
                      </a:r>
                      <a:endParaRPr lang="fr-FR" sz="800" b="1" cap="none" baseline="0" noProof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Code du travail – </a:t>
                      </a:r>
                    </a:p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article R4224-23 </a:t>
                      </a: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fr-FR" sz="9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6452">
                <a:tc rowSpan="2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800" b="1" cap="none" baseline="0" dirty="0">
                          <a:solidFill>
                            <a:schemeClr val="tx2"/>
                          </a:solidFill>
                          <a:effectLst/>
                        </a:rPr>
                        <a:t>Maintenance</a:t>
                      </a: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Code de la santé publique – </a:t>
                      </a:r>
                    </a:p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Article R5212-25 /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fr-FR" sz="9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29906">
                <a:tc vMerge="1"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900" b="0" cap="none" baseline="0" dirty="0">
                          <a:solidFill>
                            <a:schemeClr val="tx2"/>
                          </a:solidFill>
                          <a:effectLst/>
                        </a:rPr>
                        <a:t> Maintenance</a:t>
                      </a:r>
                      <a:endParaRPr lang="fr-FR" sz="900" b="0" cap="none" baseline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Code du travail – </a:t>
                      </a:r>
                    </a:p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Article R4224-17</a:t>
                      </a:r>
                      <a:endParaRPr lang="fr-FR" sz="8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fr-FR" sz="900" dirty="0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7279815"/>
                  </a:ext>
                </a:extLst>
              </a:tr>
              <a:tr h="595470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800" b="1" cap="none" baseline="0" noProof="0" dirty="0">
                          <a:solidFill>
                            <a:schemeClr val="tx2"/>
                          </a:solidFill>
                          <a:effectLst/>
                        </a:rPr>
                        <a:t> Publicité &amp; 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fr-FR" sz="800" b="1" cap="none" baseline="0" noProof="0" dirty="0">
                          <a:solidFill>
                            <a:schemeClr val="tx2"/>
                          </a:solidFill>
                          <a:effectLst/>
                        </a:rPr>
                        <a:t> Information</a:t>
                      </a:r>
                      <a:endParaRPr lang="fr-FR" sz="800" b="1" cap="none" baseline="0" noProof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dirty="0">
                          <a:effectLst/>
                        </a:rPr>
                        <a:t>Code de la santé publique</a:t>
                      </a:r>
                      <a:r>
                        <a:rPr lang="fr-FR" sz="800" baseline="0" dirty="0">
                          <a:effectLst/>
                        </a:rPr>
                        <a:t> – </a:t>
                      </a:r>
                    </a:p>
                    <a:p>
                      <a:pPr marL="0" indent="0" algn="l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fr-FR" sz="800" baseline="0" dirty="0">
                          <a:effectLst/>
                        </a:rPr>
                        <a:t>article </a:t>
                      </a:r>
                      <a:r>
                        <a:rPr lang="fr-FR" sz="800" dirty="0">
                          <a:effectLst/>
                        </a:rPr>
                        <a:t>L5233-1</a:t>
                      </a:r>
                    </a:p>
                  </a:txBody>
                  <a:tcPr marL="68281" marR="68281" marT="0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800" noProof="1">
                          <a:effectLst/>
                          <a:latin typeface="+mj-lt"/>
                        </a:rPr>
                        <a:t>Exploitant</a:t>
                      </a:r>
                      <a:endParaRPr lang="en-US" sz="800" noProof="1">
                        <a:effectLst/>
                        <a:latin typeface="+mj-lt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1086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endParaRPr lang="fr-FR" sz="200" b="0" cap="none" baseline="0" noProof="0" dirty="0">
                        <a:solidFill>
                          <a:schemeClr val="tx2"/>
                        </a:solidFill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endParaRPr lang="fr-FR" sz="200" b="1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L="68281" marR="68281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endParaRPr lang="en-US" sz="200" noProof="1">
                        <a:effectLst/>
                        <a:latin typeface="Arial" panose="020B0604020202020204" pitchFamily="34" charset="0"/>
                        <a:ea typeface="Arial" panose="020B060402020202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281" marR="68281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8978698"/>
                  </a:ext>
                </a:extLst>
              </a:tr>
            </a:tbl>
          </a:graphicData>
        </a:graphic>
      </p:graphicFrame>
      <p:grpSp>
        <p:nvGrpSpPr>
          <p:cNvPr id="64" name="Groupe 63">
            <a:extLst>
              <a:ext uri="{FF2B5EF4-FFF2-40B4-BE49-F238E27FC236}">
                <a16:creationId xmlns:a16="http://schemas.microsoft.com/office/drawing/2014/main" id="{045DD90C-093A-227C-07C7-2D2BD581498A}"/>
              </a:ext>
            </a:extLst>
          </p:cNvPr>
          <p:cNvGrpSpPr/>
          <p:nvPr/>
        </p:nvGrpSpPr>
        <p:grpSpPr>
          <a:xfrm>
            <a:off x="6269811" y="1148585"/>
            <a:ext cx="2622669" cy="2895919"/>
            <a:chOff x="6269811" y="1620045"/>
            <a:chExt cx="2622669" cy="2895919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32D3BBED-87D9-D80D-757D-8C2DC16C7CB5}"/>
                </a:ext>
              </a:extLst>
            </p:cNvPr>
            <p:cNvSpPr/>
            <p:nvPr/>
          </p:nvSpPr>
          <p:spPr>
            <a:xfrm>
              <a:off x="6269811" y="1620045"/>
              <a:ext cx="2622669" cy="2895919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marL="0" marR="0" lvl="0" indent="0" algn="ctr" defTabSz="7676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8" name="Rectangle à coins arrondis 19">
              <a:extLst>
                <a:ext uri="{FF2B5EF4-FFF2-40B4-BE49-F238E27FC236}">
                  <a16:creationId xmlns:a16="http://schemas.microsoft.com/office/drawing/2014/main" id="{BBAF4CFA-BEDF-D572-1892-817CC5E7275E}"/>
                </a:ext>
              </a:extLst>
            </p:cNvPr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9" name="Arrondir un rectangle avec un coin du même côté 20">
              <a:extLst>
                <a:ext uri="{FF2B5EF4-FFF2-40B4-BE49-F238E27FC236}">
                  <a16:creationId xmlns:a16="http://schemas.microsoft.com/office/drawing/2014/main" id="{ED402354-E1F9-F572-F067-7E3B300BEE88}"/>
                </a:ext>
              </a:extLst>
            </p:cNvPr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 service de proximité</a:t>
              </a:r>
            </a:p>
          </p:txBody>
        </p:sp>
        <p:pic>
          <p:nvPicPr>
            <p:cNvPr id="70" name="Image 69">
              <a:extLst>
                <a:ext uri="{FF2B5EF4-FFF2-40B4-BE49-F238E27FC236}">
                  <a16:creationId xmlns:a16="http://schemas.microsoft.com/office/drawing/2014/main" id="{1BB479EC-3091-8AC1-26C3-415EFBCFDBA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222761" y="2077003"/>
              <a:ext cx="433975" cy="482874"/>
            </a:xfrm>
            <a:prstGeom prst="rect">
              <a:avLst/>
            </a:prstGeom>
          </p:spPr>
        </p:pic>
        <p:pic>
          <p:nvPicPr>
            <p:cNvPr id="71" name="Image 70">
              <a:extLst>
                <a:ext uri="{FF2B5EF4-FFF2-40B4-BE49-F238E27FC236}">
                  <a16:creationId xmlns:a16="http://schemas.microsoft.com/office/drawing/2014/main" id="{F034AB1F-3458-EEB5-AC87-AF747D521D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610968" y="2077669"/>
              <a:ext cx="395253" cy="482208"/>
            </a:xfrm>
            <a:prstGeom prst="rect">
              <a:avLst/>
            </a:prstGeom>
          </p:spPr>
        </p:pic>
        <p:pic>
          <p:nvPicPr>
            <p:cNvPr id="73" name="Image 72">
              <a:extLst>
                <a:ext uri="{FF2B5EF4-FFF2-40B4-BE49-F238E27FC236}">
                  <a16:creationId xmlns:a16="http://schemas.microsoft.com/office/drawing/2014/main" id="{F7ECCE5D-73AB-0A75-737D-7D9F60D3F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64632" y="2076135"/>
              <a:ext cx="463409" cy="484611"/>
            </a:xfrm>
            <a:prstGeom prst="rect">
              <a:avLst/>
            </a:prstGeom>
          </p:spPr>
        </p:pic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9227136D-35CD-114E-96FE-D1F8AF6C92ED}"/>
                </a:ext>
              </a:extLst>
            </p:cNvPr>
            <p:cNvSpPr/>
            <p:nvPr/>
          </p:nvSpPr>
          <p:spPr>
            <a:xfrm>
              <a:off x="6269811" y="3069414"/>
              <a:ext cx="2622669" cy="111569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Nous </a:t>
              </a:r>
              <a:r>
                <a:rPr lang="fr-FR" sz="950" dirty="0">
                  <a:solidFill>
                    <a:prstClr val="white"/>
                  </a:solidFill>
                  <a:latin typeface="Arial"/>
                </a:rPr>
                <a:t>mettons en place un code barre à chaque défibrillateur pour : </a:t>
              </a:r>
            </a:p>
            <a:p>
              <a:pPr lvl="0" algn="ctr"/>
              <a:endParaRPr lang="fr-FR" sz="950" dirty="0">
                <a:solidFill>
                  <a:prstClr val="white"/>
                </a:solidFill>
              </a:endParaRPr>
            </a:p>
            <a:p>
              <a:pPr lvl="0" algn="ctr"/>
              <a:r>
                <a:rPr lang="fr-FR" sz="950" dirty="0">
                  <a:solidFill>
                    <a:prstClr val="white"/>
                  </a:solidFill>
                </a:rPr>
                <a:t>Une localisation précise</a:t>
              </a:r>
            </a:p>
            <a:p>
              <a:pPr lvl="0" algn="ctr"/>
              <a:r>
                <a:rPr lang="fr-FR" sz="950" dirty="0">
                  <a:solidFill>
                    <a:prstClr val="white"/>
                  </a:solidFill>
                </a:rPr>
                <a:t>L’identification du modèle</a:t>
              </a:r>
            </a:p>
            <a:p>
              <a:pPr lvl="0" algn="ctr"/>
              <a:r>
                <a:rPr lang="fr-FR" sz="950" dirty="0">
                  <a:solidFill>
                    <a:prstClr val="white"/>
                  </a:solidFill>
                </a:rPr>
                <a:t>L’accès à un rapport dématérialisé individuel</a:t>
              </a:r>
            </a:p>
            <a:p>
              <a:pPr lvl="0" algn="ctr"/>
              <a:r>
                <a:rPr lang="fr-FR" sz="950" dirty="0">
                  <a:solidFill>
                    <a:prstClr val="white"/>
                  </a:solidFill>
                </a:rPr>
                <a:t>La mise à disposition numérique du rapport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C711B948-029B-063A-B374-B692BF82449E}"/>
              </a:ext>
            </a:extLst>
          </p:cNvPr>
          <p:cNvSpPr/>
          <p:nvPr/>
        </p:nvSpPr>
        <p:spPr>
          <a:xfrm>
            <a:off x="2987825" y="2439265"/>
            <a:ext cx="3168344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950" b="1" dirty="0">
                <a:solidFill>
                  <a:prstClr val="black"/>
                </a:solidFill>
              </a:rPr>
              <a:t>Favoriser </a:t>
            </a:r>
            <a:endParaRPr lang="fr-FR" sz="950" dirty="0">
              <a:solidFill>
                <a:prstClr val="black"/>
              </a:solidFill>
            </a:endParaRPr>
          </a:p>
          <a:p>
            <a:pPr lvl="0" algn="ctr"/>
            <a:r>
              <a:rPr lang="fr-FR" sz="950" dirty="0">
                <a:solidFill>
                  <a:prstClr val="black"/>
                </a:solidFill>
              </a:rPr>
              <a:t>la relance du cœur en fibrillation ou en arrêt cardiaque, et ce, dans un délais court grâce à la simplicité d'utilisation et à la clarté de l'assistant vocale avec un équipement de secours cardiaque fiable et suivi.</a:t>
            </a:r>
            <a:endParaRPr lang="fr-FR" sz="950" baseline="30000" dirty="0">
              <a:solidFill>
                <a:prstClr val="black"/>
              </a:solidFill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D0AC20B7-795C-8324-5B12-EC9BECAF24AD}"/>
              </a:ext>
            </a:extLst>
          </p:cNvPr>
          <p:cNvSpPr/>
          <p:nvPr/>
        </p:nvSpPr>
        <p:spPr>
          <a:xfrm>
            <a:off x="2906523" y="3252414"/>
            <a:ext cx="1650472" cy="8233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950" dirty="0">
                <a:solidFill>
                  <a:srgbClr val="002060"/>
                </a:solidFill>
              </a:rPr>
              <a:t>Véritable concentré de technologie, la gamme</a:t>
            </a:r>
          </a:p>
          <a:p>
            <a:pPr lvl="0" algn="ctr"/>
            <a:r>
              <a:rPr lang="fr-FR" sz="950" dirty="0">
                <a:solidFill>
                  <a:srgbClr val="002060"/>
                </a:solidFill>
              </a:rPr>
              <a:t>LIFEPAK CR2 rend le secourisme davantage </a:t>
            </a:r>
          </a:p>
          <a:p>
            <a:pPr lvl="0" algn="ctr"/>
            <a:r>
              <a:rPr lang="fr-FR" sz="950" dirty="0">
                <a:solidFill>
                  <a:srgbClr val="002060"/>
                </a:solidFill>
              </a:rPr>
              <a:t>à la portée de tous.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93CE27A7-F3D8-651D-F53E-0BF65D59D2DC}"/>
              </a:ext>
            </a:extLst>
          </p:cNvPr>
          <p:cNvSpPr/>
          <p:nvPr/>
        </p:nvSpPr>
        <p:spPr>
          <a:xfrm>
            <a:off x="2906526" y="2207083"/>
            <a:ext cx="1554911" cy="241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800" b="1" dirty="0">
                <a:solidFill>
                  <a:srgbClr val="002060"/>
                </a:solidFill>
              </a:rPr>
              <a:t>LIFEPAK CR2 USB / WIFI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279E7556-2E09-BDFA-645F-7BB36106DD66}"/>
              </a:ext>
            </a:extLst>
          </p:cNvPr>
          <p:cNvSpPr/>
          <p:nvPr/>
        </p:nvSpPr>
        <p:spPr>
          <a:xfrm>
            <a:off x="4571999" y="3252415"/>
            <a:ext cx="1584175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/>
            <a:r>
              <a:rPr lang="fr-FR" sz="950" dirty="0">
                <a:solidFill>
                  <a:srgbClr val="002060"/>
                </a:solidFill>
              </a:rPr>
              <a:t>Le Samaritan SAM 350P est spécialement conçu pour une utilisation par des non professionnels.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C1279F8-CBD5-416A-EC70-5922B8DB8E0B}"/>
              </a:ext>
            </a:extLst>
          </p:cNvPr>
          <p:cNvSpPr/>
          <p:nvPr/>
        </p:nvSpPr>
        <p:spPr>
          <a:xfrm>
            <a:off x="2906526" y="1148585"/>
            <a:ext cx="3249650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050" dirty="0">
                <a:solidFill>
                  <a:srgbClr val="002060"/>
                </a:solidFill>
              </a:rPr>
              <a:t>Défibrillateurs 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C2602A63-C34F-B634-34C3-6F02DD49F392}"/>
              </a:ext>
            </a:extLst>
          </p:cNvPr>
          <p:cNvSpPr/>
          <p:nvPr/>
        </p:nvSpPr>
        <p:spPr>
          <a:xfrm>
            <a:off x="4696280" y="2207083"/>
            <a:ext cx="1459895" cy="24130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fr-FR" sz="800" b="1" dirty="0">
                <a:solidFill>
                  <a:srgbClr val="002060"/>
                </a:solidFill>
              </a:rPr>
              <a:t>HEARTSINE SAMARITAN </a:t>
            </a:r>
          </a:p>
          <a:p>
            <a:pPr lvl="0" algn="ctr"/>
            <a:r>
              <a:rPr lang="fr-FR" sz="800" b="1" dirty="0">
                <a:solidFill>
                  <a:srgbClr val="002060"/>
                </a:solidFill>
              </a:rPr>
              <a:t>SAM 350P</a:t>
            </a:r>
          </a:p>
        </p:txBody>
      </p:sp>
      <p:grpSp>
        <p:nvGrpSpPr>
          <p:cNvPr id="81" name="Groupe 80">
            <a:extLst>
              <a:ext uri="{FF2B5EF4-FFF2-40B4-BE49-F238E27FC236}">
                <a16:creationId xmlns:a16="http://schemas.microsoft.com/office/drawing/2014/main" id="{E1292FA3-D806-19AE-0F0E-1216AF4988EA}"/>
              </a:ext>
            </a:extLst>
          </p:cNvPr>
          <p:cNvGrpSpPr/>
          <p:nvPr/>
        </p:nvGrpSpPr>
        <p:grpSpPr>
          <a:xfrm>
            <a:off x="4696279" y="1524223"/>
            <a:ext cx="1368149" cy="597794"/>
            <a:chOff x="4696279" y="1524223"/>
            <a:chExt cx="1368149" cy="597794"/>
          </a:xfrm>
        </p:grpSpPr>
        <p:sp>
          <p:nvSpPr>
            <p:cNvPr id="82" name="Rectangle à coins arrondis 59">
              <a:extLst>
                <a:ext uri="{FF2B5EF4-FFF2-40B4-BE49-F238E27FC236}">
                  <a16:creationId xmlns:a16="http://schemas.microsoft.com/office/drawing/2014/main" id="{1286DBE2-996D-1445-A11D-23F54C4EFE5B}"/>
                </a:ext>
              </a:extLst>
            </p:cNvPr>
            <p:cNvSpPr/>
            <p:nvPr/>
          </p:nvSpPr>
          <p:spPr>
            <a:xfrm>
              <a:off x="4696279" y="1524223"/>
              <a:ext cx="1368149" cy="59779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grpSp>
          <p:nvGrpSpPr>
            <p:cNvPr id="83" name="Groupe 82">
              <a:extLst>
                <a:ext uri="{FF2B5EF4-FFF2-40B4-BE49-F238E27FC236}">
                  <a16:creationId xmlns:a16="http://schemas.microsoft.com/office/drawing/2014/main" id="{3B2AD01A-E704-F9C0-6136-C25A9086F8C2}"/>
                </a:ext>
              </a:extLst>
            </p:cNvPr>
            <p:cNvGrpSpPr/>
            <p:nvPr/>
          </p:nvGrpSpPr>
          <p:grpSpPr>
            <a:xfrm>
              <a:off x="4899934" y="1588705"/>
              <a:ext cx="960839" cy="468831"/>
              <a:chOff x="4913900" y="1579196"/>
              <a:chExt cx="960839" cy="468831"/>
            </a:xfrm>
          </p:grpSpPr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BB78F199-B74D-395C-9A39-D7C29C4DEB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913900" y="1591703"/>
                <a:ext cx="357358" cy="443816"/>
              </a:xfrm>
              <a:prstGeom prst="rect">
                <a:avLst/>
              </a:prstGeom>
            </p:spPr>
          </p:pic>
          <p:pic>
            <p:nvPicPr>
              <p:cNvPr id="85" name="Image 84">
                <a:extLst>
                  <a:ext uri="{FF2B5EF4-FFF2-40B4-BE49-F238E27FC236}">
                    <a16:creationId xmlns:a16="http://schemas.microsoft.com/office/drawing/2014/main" id="{E789402E-1D93-8599-D10F-7EA97541DD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468618" y="1579196"/>
                <a:ext cx="406121" cy="468831"/>
              </a:xfrm>
              <a:prstGeom prst="rect">
                <a:avLst/>
              </a:prstGeom>
            </p:spPr>
          </p:pic>
        </p:grpSp>
      </p:grpSp>
      <p:cxnSp>
        <p:nvCxnSpPr>
          <p:cNvPr id="86" name="Connecteur droit 85">
            <a:extLst>
              <a:ext uri="{FF2B5EF4-FFF2-40B4-BE49-F238E27FC236}">
                <a16:creationId xmlns:a16="http://schemas.microsoft.com/office/drawing/2014/main" id="{FE5E858D-96D6-304E-8F0A-7BBA60A7D15F}"/>
              </a:ext>
            </a:extLst>
          </p:cNvPr>
          <p:cNvCxnSpPr>
            <a:cxnSpLocks/>
          </p:cNvCxnSpPr>
          <p:nvPr/>
        </p:nvCxnSpPr>
        <p:spPr>
          <a:xfrm>
            <a:off x="4556995" y="1491630"/>
            <a:ext cx="0" cy="677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Image 86">
            <a:extLst>
              <a:ext uri="{FF2B5EF4-FFF2-40B4-BE49-F238E27FC236}">
                <a16:creationId xmlns:a16="http://schemas.microsoft.com/office/drawing/2014/main" id="{C33C0984-8D28-1A02-5803-31FEA4DD9929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23728" y="2367359"/>
            <a:ext cx="586421" cy="143812"/>
          </a:xfrm>
          <a:prstGeom prst="rect">
            <a:avLst/>
          </a:prstGeom>
        </p:spPr>
      </p:pic>
      <p:cxnSp>
        <p:nvCxnSpPr>
          <p:cNvPr id="88" name="Connecteur droit 87">
            <a:extLst>
              <a:ext uri="{FF2B5EF4-FFF2-40B4-BE49-F238E27FC236}">
                <a16:creationId xmlns:a16="http://schemas.microsoft.com/office/drawing/2014/main" id="{97D88ACC-B924-C8EE-1CD4-E52652E05311}"/>
              </a:ext>
            </a:extLst>
          </p:cNvPr>
          <p:cNvCxnSpPr>
            <a:cxnSpLocks/>
          </p:cNvCxnSpPr>
          <p:nvPr/>
        </p:nvCxnSpPr>
        <p:spPr>
          <a:xfrm>
            <a:off x="4556995" y="3262567"/>
            <a:ext cx="0" cy="6771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8097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 flip="none" rotWithShape="1">
            <a:gsLst>
              <a:gs pos="0">
                <a:schemeClr val="tx2"/>
              </a:gs>
              <a:gs pos="100000">
                <a:schemeClr val="accent1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3972" tIns="31984" rIns="63972" bIns="31984" rtlCol="0" anchor="ctr"/>
          <a:lstStyle/>
          <a:p>
            <a:pPr marL="0" marR="0" lvl="0" indent="0" algn="ctr" defTabSz="76761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chemeClr val="bg1"/>
                </a:solidFill>
              </a:rPr>
              <a:t>Nous sommes Chubb Fire &amp; Security</a:t>
            </a:r>
          </a:p>
        </p:txBody>
      </p:sp>
      <p:sp>
        <p:nvSpPr>
          <p:cNvPr id="27" name="Rectangle 26"/>
          <p:cNvSpPr/>
          <p:nvPr/>
        </p:nvSpPr>
        <p:spPr bwMode="auto">
          <a:xfrm>
            <a:off x="3891876" y="1185127"/>
            <a:ext cx="5056846" cy="3243527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</a:t>
            </a: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Tahoma" panose="020B0604030504040204" pitchFamily="34" charset="0"/>
                <a:cs typeface="Tahoma" panose="020B0604030504040204" pitchFamily="34" charset="0"/>
              </a:rPr>
              <a:t>Nos produits et services protègent les personnes et les biens contre les incendies, ils sauvent des vies.</a:t>
            </a:r>
          </a:p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Tahoma" panose="020B0604030504040204" pitchFamily="34" charset="0"/>
                <a:cs typeface="Tahoma" panose="020B0604030504040204" pitchFamily="34" charset="0"/>
              </a:rPr>
              <a:t>Notre ambition est d’être le choix numéro 1 des clients en matière de sécurité incendie en France :</a:t>
            </a:r>
          </a:p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endParaRPr kumimoji="0" lang="fr-F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43" marR="0" lvl="0" indent="-285743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Tahoma" panose="020B0604030504040204" pitchFamily="34" charset="0"/>
                <a:cs typeface="Tahoma" panose="020B0604030504040204" pitchFamily="34" charset="0"/>
              </a:rPr>
              <a:t>en satisfaisant pleinement nos clients;</a:t>
            </a:r>
          </a:p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43" marR="0" lvl="0" indent="-285743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Tahoma" panose="020B0604030504040204" pitchFamily="34" charset="0"/>
                <a:cs typeface="Tahoma" panose="020B0604030504040204" pitchFamily="34" charset="0"/>
              </a:rPr>
              <a:t>en leur apportant un service de qualité;</a:t>
            </a:r>
          </a:p>
          <a:p>
            <a:pPr marL="0" marR="0" lvl="0" indent="0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Tx/>
              <a:buNone/>
              <a:tabLst/>
              <a:defRPr/>
            </a:pPr>
            <a:endParaRPr kumimoji="0" lang="fr-FR" sz="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43" marR="0" lvl="0" indent="-285743" algn="l" defTabSz="914378" rtl="0" eaLnBrk="1" fontAlgn="auto" latinLnBrk="0" hangingPunct="1">
              <a:lnSpc>
                <a:spcPts val="2100"/>
              </a:lnSpc>
              <a:spcBef>
                <a:spcPts val="0"/>
              </a:spcBef>
              <a:spcAft>
                <a:spcPts val="0"/>
              </a:spcAft>
              <a:buClrTx/>
              <a:buSzPct val="75000"/>
              <a:buFont typeface="Arial" panose="020B0604020202020204" pitchFamily="34" charset="0"/>
              <a:buChar char="►"/>
              <a:tabLst/>
              <a:defRPr/>
            </a:pPr>
            <a:r>
              <a:rPr kumimoji="0" lang="fr-F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Tahoma" panose="020B0604030504040204" pitchFamily="34" charset="0"/>
                <a:cs typeface="Tahoma" panose="020B0604030504040204" pitchFamily="34" charset="0"/>
              </a:rPr>
              <a:t>avec des salariés impliqués et compétents.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8" name="ZoneTexte 27"/>
          <p:cNvSpPr txBox="1"/>
          <p:nvPr/>
        </p:nvSpPr>
        <p:spPr bwMode="auto">
          <a:xfrm>
            <a:off x="8016354" y="3589141"/>
            <a:ext cx="399468" cy="5539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oper Black"/>
                <a:ea typeface="+mn-ea"/>
                <a:cs typeface="+mn-cs"/>
              </a:rPr>
              <a:t>”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30" name="ZoneTexte 29"/>
          <p:cNvSpPr txBox="1"/>
          <p:nvPr/>
        </p:nvSpPr>
        <p:spPr bwMode="auto">
          <a:xfrm rot="10800000" flipH="1" flipV="1">
            <a:off x="3891876" y="1015846"/>
            <a:ext cx="440686" cy="5539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oper Black"/>
                <a:ea typeface="+mn-ea"/>
                <a:cs typeface="+mn-cs"/>
              </a:rPr>
              <a:t>“</a:t>
            </a: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17501E6B-C54B-42CF-A590-9CBFDAAEC278}"/>
              </a:ext>
            </a:extLst>
          </p:cNvPr>
          <p:cNvGrpSpPr/>
          <p:nvPr/>
        </p:nvGrpSpPr>
        <p:grpSpPr>
          <a:xfrm>
            <a:off x="195278" y="1203598"/>
            <a:ext cx="3302598" cy="2149953"/>
            <a:chOff x="195278" y="1728440"/>
            <a:chExt cx="3302598" cy="2149953"/>
          </a:xfrm>
        </p:grpSpPr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1D50E8E0-62A1-497B-94FE-A16C1E969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5278" y="1728440"/>
              <a:ext cx="3302598" cy="922491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429DC511-1BC3-40CD-82B2-3738C5D0182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95278" y="2892423"/>
              <a:ext cx="3302598" cy="985970"/>
            </a:xfrm>
            <a:prstGeom prst="rect">
              <a:avLst/>
            </a:prstGeom>
          </p:spPr>
        </p:pic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4520818-A6EE-79B6-D7C8-00242523C0C5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BD340E6-B9F1-048C-611C-2DB384A8820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9458" y="3598358"/>
            <a:ext cx="1182109" cy="46440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41AEB391-AEDF-D0A5-B05F-A9C1A95375F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0769" y="76620"/>
            <a:ext cx="1182109" cy="464400"/>
          </a:xfrm>
          <a:prstGeom prst="rect">
            <a:avLst/>
          </a:prstGeom>
        </p:spPr>
      </p:pic>
      <p:grpSp>
        <p:nvGrpSpPr>
          <p:cNvPr id="4" name="Groupe 3">
            <a:extLst>
              <a:ext uri="{FF2B5EF4-FFF2-40B4-BE49-F238E27FC236}">
                <a16:creationId xmlns:a16="http://schemas.microsoft.com/office/drawing/2014/main" id="{A70BE7AE-E54D-58D1-F00D-02BBAF00F7A2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" name="Image 4">
              <a:hlinkClick r:id="rId5" action="ppaction://hlinksldjump"/>
              <a:extLst>
                <a:ext uri="{FF2B5EF4-FFF2-40B4-BE49-F238E27FC236}">
                  <a16:creationId xmlns:a16="http://schemas.microsoft.com/office/drawing/2014/main" id="{308CC756-5A24-CEC1-21DD-F8225BDD8A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7" action="ppaction://hlinksldjump"/>
              <a:extLst>
                <a:ext uri="{FF2B5EF4-FFF2-40B4-BE49-F238E27FC236}">
                  <a16:creationId xmlns:a16="http://schemas.microsoft.com/office/drawing/2014/main" id="{19E48D65-4D10-FDC6-76BA-B4B38FA056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9" action="ppaction://hlinksldjump"/>
              <a:extLst>
                <a:ext uri="{FF2B5EF4-FFF2-40B4-BE49-F238E27FC236}">
                  <a16:creationId xmlns:a16="http://schemas.microsoft.com/office/drawing/2014/main" id="{81FF8AAA-62E3-97BA-1B62-05C330C53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8" name="TextBox 8">
            <a:extLst>
              <a:ext uri="{FF2B5EF4-FFF2-40B4-BE49-F238E27FC236}">
                <a16:creationId xmlns:a16="http://schemas.microsoft.com/office/drawing/2014/main" id="{FAC58EB8-F40B-8A9A-9BCC-AB7F3F2A6108}"/>
              </a:ext>
            </a:extLst>
          </p:cNvPr>
          <p:cNvSpPr txBox="1"/>
          <p:nvPr/>
        </p:nvSpPr>
        <p:spPr>
          <a:xfrm>
            <a:off x="479959" y="4941431"/>
            <a:ext cx="8181974" cy="9233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marL="0" algn="r"/>
            <a:r>
              <a:rPr lang="en-US" sz="600" dirty="0">
                <a:solidFill>
                  <a:schemeClr val="bg1">
                    <a:lumMod val="85000"/>
                  </a:schemeClr>
                </a:solidFill>
              </a:rPr>
              <a:t>©2023 Chubb Fire &amp; Security. All Rights Reserved.</a:t>
            </a:r>
          </a:p>
        </p:txBody>
      </p:sp>
    </p:spTree>
    <p:extLst>
      <p:ext uri="{BB962C8B-B14F-4D97-AF65-F5344CB8AC3E}">
        <p14:creationId xmlns:p14="http://schemas.microsoft.com/office/powerpoint/2010/main" val="25232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re 17">
            <a:extLst>
              <a:ext uri="{FF2B5EF4-FFF2-40B4-BE49-F238E27FC236}">
                <a16:creationId xmlns:a16="http://schemas.microsoft.com/office/drawing/2014/main" id="{B235D354-A057-4979-A4B8-BBCDC88D6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Powered by API GROUP</a:t>
            </a:r>
          </a:p>
        </p:txBody>
      </p:sp>
      <p:sp>
        <p:nvSpPr>
          <p:cNvPr id="17" name="Titre 10">
            <a:extLst>
              <a:ext uri="{FF2B5EF4-FFF2-40B4-BE49-F238E27FC236}">
                <a16:creationId xmlns:a16="http://schemas.microsoft.com/office/drawing/2014/main" id="{2AB9719D-E908-40C5-B505-803BFAEFB355}"/>
              </a:ext>
            </a:extLst>
          </p:cNvPr>
          <p:cNvSpPr txBox="1">
            <a:spLocks/>
          </p:cNvSpPr>
          <p:nvPr/>
        </p:nvSpPr>
        <p:spPr>
          <a:xfrm>
            <a:off x="664" y="0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400" kern="1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4F81BD">
                  <a:lumMod val="75000"/>
                </a:srgbClr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184290A5-5CBE-4A22-A7D5-7F650B2F18BB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27</a:t>
            </a:fld>
            <a:endParaRPr lang="en-US" dirty="0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43D66C9-D00F-7A1B-3983-35856A7884DA}"/>
              </a:ext>
            </a:extLst>
          </p:cNvPr>
          <p:cNvGrpSpPr/>
          <p:nvPr/>
        </p:nvGrpSpPr>
        <p:grpSpPr>
          <a:xfrm>
            <a:off x="342897" y="1155153"/>
            <a:ext cx="8629652" cy="2592289"/>
            <a:chOff x="342897" y="1634882"/>
            <a:chExt cx="8629652" cy="2592289"/>
          </a:xfrm>
        </p:grpSpPr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BC8D28BC-4490-499F-86B4-B07F5A247288}"/>
                </a:ext>
              </a:extLst>
            </p:cNvPr>
            <p:cNvGrpSpPr/>
            <p:nvPr/>
          </p:nvGrpSpPr>
          <p:grpSpPr>
            <a:xfrm>
              <a:off x="342897" y="1634882"/>
              <a:ext cx="4589143" cy="2592288"/>
              <a:chOff x="342897" y="1489421"/>
              <a:chExt cx="3924149" cy="261762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95FBAC21-9F45-3A46-9C30-E54F56423172}"/>
                  </a:ext>
                </a:extLst>
              </p:cNvPr>
              <p:cNvSpPr/>
              <p:nvPr/>
            </p:nvSpPr>
            <p:spPr>
              <a:xfrm>
                <a:off x="342898" y="2323737"/>
                <a:ext cx="3924148" cy="815217"/>
              </a:xfrm>
              <a:prstGeom prst="rect">
                <a:avLst/>
              </a:prstGeom>
              <a:gradFill flip="none" rotWithShape="1">
                <a:gsLst>
                  <a:gs pos="0">
                    <a:srgbClr val="003366">
                      <a:tint val="66000"/>
                      <a:satMod val="160000"/>
                    </a:srgbClr>
                  </a:gs>
                  <a:gs pos="27000">
                    <a:srgbClr val="003366">
                      <a:tint val="44500"/>
                      <a:satMod val="160000"/>
                    </a:srgbClr>
                  </a:gs>
                  <a:gs pos="72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Nous fournissons des services conforme à la règlementation et d'autres services sous contrat à une base solide de clients fidèles du secteur industriel.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6EECE314-FD8D-0744-8EFD-F19BD9F2D3F6}"/>
                  </a:ext>
                </a:extLst>
              </p:cNvPr>
              <p:cNvSpPr/>
              <p:nvPr/>
            </p:nvSpPr>
            <p:spPr>
              <a:xfrm>
                <a:off x="342897" y="3291830"/>
                <a:ext cx="3924149" cy="815218"/>
              </a:xfrm>
              <a:prstGeom prst="rect">
                <a:avLst/>
              </a:prstGeom>
              <a:gradFill flip="none" rotWithShape="1">
                <a:gsLst>
                  <a:gs pos="0">
                    <a:srgbClr val="003366">
                      <a:tint val="66000"/>
                      <a:satMod val="160000"/>
                    </a:srgbClr>
                  </a:gs>
                  <a:gs pos="38000">
                    <a:srgbClr val="003366">
                      <a:tint val="44500"/>
                      <a:satMod val="160000"/>
                    </a:srgbClr>
                  </a:gs>
                  <a:gs pos="84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Nous avons une forte culture du leadership animée par des dirigeants audacieux pour fournir des solutions innovantes à nos clients. 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26938238-A6D1-4140-95AD-C68115640ED4}"/>
                  </a:ext>
                </a:extLst>
              </p:cNvPr>
              <p:cNvSpPr/>
              <p:nvPr/>
            </p:nvSpPr>
            <p:spPr>
              <a:xfrm>
                <a:off x="350425" y="1489421"/>
                <a:ext cx="3916621" cy="681441"/>
              </a:xfrm>
              <a:prstGeom prst="rect">
                <a:avLst/>
              </a:prstGeom>
              <a:gradFill flip="none" rotWithShape="1">
                <a:gsLst>
                  <a:gs pos="0">
                    <a:srgbClr val="003366">
                      <a:tint val="66000"/>
                      <a:satMod val="160000"/>
                    </a:srgbClr>
                  </a:gs>
                  <a:gs pos="27000">
                    <a:srgbClr val="003366">
                      <a:tint val="44500"/>
                      <a:satMod val="160000"/>
                    </a:srgbClr>
                  </a:gs>
                  <a:gs pos="100000">
                    <a:schemeClr val="bg1"/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200" b="0" i="0" u="none" strike="noStrike" kern="1200" cap="none" spc="0" normalizeH="0" baseline="0" noProof="0" dirty="0" err="1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APi</a:t>
                </a:r>
                <a:r>
                  <a:rPr kumimoji="0" lang="fr-FR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Group est un fournisseur majeur en services de sécurité et services spécialisés.</a:t>
                </a:r>
                <a:endParaRPr kumimoji="0" 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p:grpSp>
        <p:pic>
          <p:nvPicPr>
            <p:cNvPr id="8" name="Picture 7" descr="A picture containing outdoor, grass, person, red&#10;&#10;Description automatically generated">
              <a:extLst>
                <a:ext uri="{FF2B5EF4-FFF2-40B4-BE49-F238E27FC236}">
                  <a16:creationId xmlns:a16="http://schemas.microsoft.com/office/drawing/2014/main" id="{7FB75B9A-05D0-9E43-B750-E71E8FD9171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35000"/>
            </a:blip>
            <a:stretch>
              <a:fillRect/>
            </a:stretch>
          </p:blipFill>
          <p:spPr>
            <a:xfrm>
              <a:off x="5139980" y="1672125"/>
              <a:ext cx="3832569" cy="2555046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6C4450E-F2E3-B044-8469-E2FE32ECD0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92280" y="3562707"/>
              <a:ext cx="1739644" cy="521597"/>
            </a:xfrm>
            <a:prstGeom prst="rect">
              <a:avLst/>
            </a:prstGeom>
            <a:noFill/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F2A03F92-EB55-5E28-272C-3858EA86C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43043" y="2886367"/>
              <a:ext cx="774442" cy="537806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AB88C7DF-51AE-F6B5-CD95-B9ED17ABF35C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Développer de grands leaders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7EDF8EFA-39C2-38BC-2D13-5AED9232FA62}"/>
              </a:ext>
            </a:extLst>
          </p:cNvPr>
          <p:cNvGrpSpPr/>
          <p:nvPr/>
        </p:nvGrpSpPr>
        <p:grpSpPr>
          <a:xfrm>
            <a:off x="5652120" y="0"/>
            <a:ext cx="3491216" cy="1155152"/>
            <a:chOff x="5652120" y="0"/>
            <a:chExt cx="3491216" cy="1155152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F007D53-B884-AEF2-1F18-09EDA4B825B5}"/>
                </a:ext>
              </a:extLst>
            </p:cNvPr>
            <p:cNvSpPr/>
            <p:nvPr/>
          </p:nvSpPr>
          <p:spPr>
            <a:xfrm>
              <a:off x="5652120" y="0"/>
              <a:ext cx="3491216" cy="115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297BEDE-CE1E-4629-EA1C-2B6A482AB21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76" y="169900"/>
              <a:ext cx="945359" cy="656500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BC5FC0BC-80D7-5625-263B-59E157A5BFED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21" name="Image 20">
              <a:hlinkClick r:id="rId6" action="ppaction://hlinksldjump"/>
              <a:extLst>
                <a:ext uri="{FF2B5EF4-FFF2-40B4-BE49-F238E27FC236}">
                  <a16:creationId xmlns:a16="http://schemas.microsoft.com/office/drawing/2014/main" id="{AC937225-17CA-A2F3-C2C1-8636742F3A3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26" name="Image 25">
              <a:hlinkClick r:id="rId8" action="ppaction://hlinksldjump"/>
              <a:extLst>
                <a:ext uri="{FF2B5EF4-FFF2-40B4-BE49-F238E27FC236}">
                  <a16:creationId xmlns:a16="http://schemas.microsoft.com/office/drawing/2014/main" id="{A86479B4-F439-AC66-92DC-FB8D0C28E6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28" name="Image 27">
              <a:hlinkClick r:id="rId10" action="ppaction://hlinksldjump"/>
              <a:extLst>
                <a:ext uri="{FF2B5EF4-FFF2-40B4-BE49-F238E27FC236}">
                  <a16:creationId xmlns:a16="http://schemas.microsoft.com/office/drawing/2014/main" id="{BA5DCDB3-5493-4DDA-B0F4-3214995CA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2599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18DE8998-E9CA-4413-ADB6-2378EC093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Powered by API GROUP </a:t>
            </a:r>
          </a:p>
        </p:txBody>
      </p:sp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BBF1221E-534E-E69D-4C76-B952E7FEDB1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4AF29C-1E49-CD70-6DA8-24D1EF7A390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Des valeurs fortes et partagées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C8BE4518-96AB-203E-E677-6CFC69216232}"/>
              </a:ext>
            </a:extLst>
          </p:cNvPr>
          <p:cNvGrpSpPr/>
          <p:nvPr/>
        </p:nvGrpSpPr>
        <p:grpSpPr>
          <a:xfrm>
            <a:off x="195107" y="1162480"/>
            <a:ext cx="8769380" cy="2677656"/>
            <a:chOff x="195107" y="1536636"/>
            <a:chExt cx="8769380" cy="2677656"/>
          </a:xfrm>
        </p:grpSpPr>
        <p:pic>
          <p:nvPicPr>
            <p:cNvPr id="9" name="Picture 3" descr="A person wearing a hard hat&#10;&#10;Description automatically generated with low confidence">
              <a:extLst>
                <a:ext uri="{FF2B5EF4-FFF2-40B4-BE49-F238E27FC236}">
                  <a16:creationId xmlns:a16="http://schemas.microsoft.com/office/drawing/2014/main" id="{021194B4-3848-0F8E-74D4-C35D0D4431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b="15693"/>
            <a:stretch/>
          </p:blipFill>
          <p:spPr>
            <a:xfrm>
              <a:off x="4204210" y="1536636"/>
              <a:ext cx="4760277" cy="2677656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E7940D5-404A-84EE-2A0D-9E5B269680D8}"/>
                </a:ext>
              </a:extLst>
            </p:cNvPr>
            <p:cNvSpPr txBox="1"/>
            <p:nvPr/>
          </p:nvSpPr>
          <p:spPr>
            <a:xfrm>
              <a:off x="219515" y="1723476"/>
              <a:ext cx="5828649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Sécurité, santé et bien-être de nos collaborateurs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Relations bienveillantes et durables avec les autres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Honnêteté et intégrité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Excellence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Bonne humeur au travail et avec chacun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Allier l’agilité des petites structures avec les avantages des grands groupes.</a:t>
              </a:r>
            </a:p>
          </p:txBody>
        </p:sp>
        <p:pic>
          <p:nvPicPr>
            <p:cNvPr id="18" name="Picture 3" descr="A person wearing a hard hat&#10;&#10;Description automatically generated with low confidence">
              <a:extLst>
                <a:ext uri="{FF2B5EF4-FFF2-40B4-BE49-F238E27FC236}">
                  <a16:creationId xmlns:a16="http://schemas.microsoft.com/office/drawing/2014/main" id="{DD2F84FE-C73D-F028-E759-9CADFBD020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35000"/>
            </a:blip>
            <a:srcRect b="15693"/>
            <a:stretch/>
          </p:blipFill>
          <p:spPr>
            <a:xfrm>
              <a:off x="195107" y="1536636"/>
              <a:ext cx="4760277" cy="2677656"/>
            </a:xfrm>
            <a:prstGeom prst="rect">
              <a:avLst/>
            </a:prstGeom>
          </p:spPr>
        </p:pic>
      </p:grpSp>
      <p:pic>
        <p:nvPicPr>
          <p:cNvPr id="19" name="Image 18">
            <a:extLst>
              <a:ext uri="{FF2B5EF4-FFF2-40B4-BE49-F238E27FC236}">
                <a16:creationId xmlns:a16="http://schemas.microsoft.com/office/drawing/2014/main" id="{DF766545-8FD3-7563-F940-4A4032585D1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043" y="2460403"/>
            <a:ext cx="774442" cy="537806"/>
          </a:xfrm>
          <a:prstGeom prst="rect">
            <a:avLst/>
          </a:prstGeom>
        </p:spPr>
      </p:pic>
      <p:grpSp>
        <p:nvGrpSpPr>
          <p:cNvPr id="20" name="Groupe 19">
            <a:extLst>
              <a:ext uri="{FF2B5EF4-FFF2-40B4-BE49-F238E27FC236}">
                <a16:creationId xmlns:a16="http://schemas.microsoft.com/office/drawing/2014/main" id="{91846344-B09F-DC41-8862-C18C53E3DE23}"/>
              </a:ext>
            </a:extLst>
          </p:cNvPr>
          <p:cNvGrpSpPr/>
          <p:nvPr/>
        </p:nvGrpSpPr>
        <p:grpSpPr>
          <a:xfrm>
            <a:off x="5652120" y="0"/>
            <a:ext cx="3491216" cy="1155152"/>
            <a:chOff x="5652120" y="0"/>
            <a:chExt cx="3491216" cy="1155152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A26F5BD-588D-1654-58DB-1A5BEBDDB8D8}"/>
                </a:ext>
              </a:extLst>
            </p:cNvPr>
            <p:cNvSpPr/>
            <p:nvPr/>
          </p:nvSpPr>
          <p:spPr>
            <a:xfrm>
              <a:off x="5652120" y="0"/>
              <a:ext cx="3491216" cy="115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0F293BBF-D963-1C50-3E49-0F1DC93EB6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76" y="169900"/>
              <a:ext cx="945359" cy="656500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AD9577EB-4B83-F11C-3B24-D9331210F3C8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" name="Image 4">
              <a:hlinkClick r:id="rId5" action="ppaction://hlinksldjump"/>
              <a:extLst>
                <a:ext uri="{FF2B5EF4-FFF2-40B4-BE49-F238E27FC236}">
                  <a16:creationId xmlns:a16="http://schemas.microsoft.com/office/drawing/2014/main" id="{6208DBC4-990F-35F5-1301-55039618E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7" action="ppaction://hlinksldjump"/>
              <a:extLst>
                <a:ext uri="{FF2B5EF4-FFF2-40B4-BE49-F238E27FC236}">
                  <a16:creationId xmlns:a16="http://schemas.microsoft.com/office/drawing/2014/main" id="{6D992001-8A39-B961-4F7D-C94CC5755FB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0" name="Image 9">
              <a:hlinkClick r:id="rId9" action="ppaction://hlinksldjump"/>
              <a:extLst>
                <a:ext uri="{FF2B5EF4-FFF2-40B4-BE49-F238E27FC236}">
                  <a16:creationId xmlns:a16="http://schemas.microsoft.com/office/drawing/2014/main" id="{2306C946-4CD3-B318-4568-65AEAEE4F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592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DE4A788-76DA-4D4F-A5B1-C9C707035B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Nos valeurs</a:t>
            </a:r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E09D8AA-FE39-B1A6-EBE0-20C0E463A752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29</a:t>
            </a:fld>
            <a:endParaRPr lang="en-US" dirty="0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4D61BA14-7310-9B02-0298-9C233184CA6B}"/>
              </a:ext>
            </a:extLst>
          </p:cNvPr>
          <p:cNvGrpSpPr/>
          <p:nvPr/>
        </p:nvGrpSpPr>
        <p:grpSpPr>
          <a:xfrm>
            <a:off x="193981" y="1155153"/>
            <a:ext cx="8777124" cy="3051340"/>
            <a:chOff x="193981" y="1672125"/>
            <a:chExt cx="8777124" cy="3051340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11183687-3CA4-244B-A2CD-7AA9C104276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3719" b="4934"/>
            <a:stretch/>
          </p:blipFill>
          <p:spPr>
            <a:xfrm>
              <a:off x="4677605" y="1672125"/>
              <a:ext cx="3104819" cy="2221695"/>
            </a:xfrm>
            <a:prstGeom prst="rect">
              <a:avLst/>
            </a:prstGeom>
          </p:spPr>
        </p:pic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3C911D53-FFBD-4F4C-8703-318F1A683F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b="8619"/>
            <a:stretch/>
          </p:blipFill>
          <p:spPr>
            <a:xfrm>
              <a:off x="7063743" y="1672126"/>
              <a:ext cx="1728451" cy="2221694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AE9D9A14-A0D9-D743-887F-0B0B57CC2B65}"/>
                </a:ext>
              </a:extLst>
            </p:cNvPr>
            <p:cNvSpPr/>
            <p:nvPr/>
          </p:nvSpPr>
          <p:spPr bwMode="auto">
            <a:xfrm>
              <a:off x="4677603" y="3395280"/>
              <a:ext cx="4280264" cy="13281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A11B1404-ED94-4C27-9C2F-8DC698F57D91}"/>
                </a:ext>
              </a:extLst>
            </p:cNvPr>
            <p:cNvSpPr txBox="1"/>
            <p:nvPr/>
          </p:nvSpPr>
          <p:spPr>
            <a:xfrm>
              <a:off x="4677605" y="3395280"/>
              <a:ext cx="4293500" cy="13029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750"/>
                </a:spcAft>
                <a:buClr>
                  <a:prstClr val="black"/>
                </a:buClr>
                <a:buSzPct val="100000"/>
                <a:buFont typeface="Arial" pitchFamily="34" charset="0"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Engagé à :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protéger la santé et la sécurité de nos collaborateurs, clients et sous-traitants;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protéger l'environnement;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procurer un environnement de travail sécurisé à nos collaborateurs;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black"/>
                </a:buClr>
                <a:buSzPct val="100000"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veiller à ce que nos produits et services soient sûrs.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8D0E5B9-D6E0-DD4D-B8D4-CE2BB29DFDD1}"/>
                </a:ext>
              </a:extLst>
            </p:cNvPr>
            <p:cNvSpPr/>
            <p:nvPr/>
          </p:nvSpPr>
          <p:spPr bwMode="auto">
            <a:xfrm>
              <a:off x="4677603" y="1672126"/>
              <a:ext cx="4293501" cy="321730"/>
            </a:xfrm>
            <a:prstGeom prst="rect">
              <a:avLst/>
            </a:prstGeom>
            <a:solidFill>
              <a:srgbClr val="0067B1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6EE261F7-2546-2D49-A57C-A683A26658DB}"/>
                </a:ext>
              </a:extLst>
            </p:cNvPr>
            <p:cNvSpPr txBox="1"/>
            <p:nvPr/>
          </p:nvSpPr>
          <p:spPr>
            <a:xfrm>
              <a:off x="4677605" y="1672126"/>
              <a:ext cx="3163256" cy="3000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7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SANTE &amp; SECURITE</a:t>
              </a:r>
            </a:p>
          </p:txBody>
        </p:sp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C922E1E-D753-0C49-B0B2-FECE2AEFB3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8885"/>
            <a:stretch/>
          </p:blipFill>
          <p:spPr>
            <a:xfrm>
              <a:off x="193981" y="1672126"/>
              <a:ext cx="3730319" cy="2224616"/>
            </a:xfrm>
            <a:prstGeom prst="rect">
              <a:avLst/>
            </a:prstGeom>
          </p:spPr>
        </p:pic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1B547627-DEE4-054D-8391-3778D2B0D204}"/>
                </a:ext>
              </a:extLst>
            </p:cNvPr>
            <p:cNvSpPr/>
            <p:nvPr/>
          </p:nvSpPr>
          <p:spPr bwMode="auto">
            <a:xfrm>
              <a:off x="200055" y="1672126"/>
              <a:ext cx="3724245" cy="321730"/>
            </a:xfrm>
            <a:prstGeom prst="rect">
              <a:avLst/>
            </a:prstGeom>
            <a:solidFill>
              <a:srgbClr val="0067B1">
                <a:alpha val="8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9B518C63-8A64-814C-ACC5-D5D12185F490}"/>
                </a:ext>
              </a:extLst>
            </p:cNvPr>
            <p:cNvSpPr txBox="1"/>
            <p:nvPr/>
          </p:nvSpPr>
          <p:spPr>
            <a:xfrm>
              <a:off x="200055" y="1672125"/>
              <a:ext cx="3321373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75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3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ETHIQUE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434A86A2-7A10-2D4C-9FA9-C38508E93BCD}"/>
                </a:ext>
              </a:extLst>
            </p:cNvPr>
            <p:cNvSpPr/>
            <p:nvPr/>
          </p:nvSpPr>
          <p:spPr bwMode="auto">
            <a:xfrm>
              <a:off x="200052" y="3395280"/>
              <a:ext cx="3724248" cy="1328185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51435" tIns="25718" rIns="51435" bIns="25718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51435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13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1FF81EF2-0686-4EBA-968D-B1C1EB34642F}"/>
                </a:ext>
              </a:extLst>
            </p:cNvPr>
            <p:cNvSpPr txBox="1"/>
            <p:nvPr/>
          </p:nvSpPr>
          <p:spPr>
            <a:xfrm>
              <a:off x="206675" y="4021093"/>
              <a:ext cx="4130194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Culture éthique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Audit et qualité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Soutien des communautés où nous sommes implantés</a:t>
              </a: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61546412-03A6-901C-36D5-9B55C414F62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223" y="2127143"/>
              <a:ext cx="774442" cy="537806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D8960FE0-976B-CB49-843D-251A565312B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Des valeurs fortes et partagées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A2D7691F-9D60-A8EA-B1C9-5CC1B8CDE895}"/>
              </a:ext>
            </a:extLst>
          </p:cNvPr>
          <p:cNvGrpSpPr/>
          <p:nvPr/>
        </p:nvGrpSpPr>
        <p:grpSpPr>
          <a:xfrm>
            <a:off x="5652120" y="0"/>
            <a:ext cx="3491216" cy="1155152"/>
            <a:chOff x="5652120" y="0"/>
            <a:chExt cx="3491216" cy="1155152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D86702D-ABC6-2D47-4079-B930C14FE53F}"/>
                </a:ext>
              </a:extLst>
            </p:cNvPr>
            <p:cNvSpPr/>
            <p:nvPr/>
          </p:nvSpPr>
          <p:spPr>
            <a:xfrm>
              <a:off x="5652120" y="0"/>
              <a:ext cx="3491216" cy="115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65DFBD0-F2F7-EFCF-08EF-7F214CD6070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76" y="169900"/>
              <a:ext cx="945359" cy="656500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C60A2BEE-9308-2EE1-1D37-ECD793CB8B43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6" name="Image 5">
              <a:hlinkClick r:id="rId7" action="ppaction://hlinksldjump"/>
              <a:extLst>
                <a:ext uri="{FF2B5EF4-FFF2-40B4-BE49-F238E27FC236}">
                  <a16:creationId xmlns:a16="http://schemas.microsoft.com/office/drawing/2014/main" id="{D9EBA353-1BA1-1397-A6F1-BCE30AA6D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1" name="Image 10">
              <a:hlinkClick r:id="rId9" action="ppaction://hlinksldjump"/>
              <a:extLst>
                <a:ext uri="{FF2B5EF4-FFF2-40B4-BE49-F238E27FC236}">
                  <a16:creationId xmlns:a16="http://schemas.microsoft.com/office/drawing/2014/main" id="{04597D0E-C06F-831B-D89F-EFFB5B2D4868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2" name="Image 11">
              <a:hlinkClick r:id="rId11" action="ppaction://hlinksldjump"/>
              <a:extLst>
                <a:ext uri="{FF2B5EF4-FFF2-40B4-BE49-F238E27FC236}">
                  <a16:creationId xmlns:a16="http://schemas.microsoft.com/office/drawing/2014/main" id="{5AAE656E-DB37-4784-4717-D0D1167C7F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54565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Datacenters, les enjeux, </a:t>
            </a:r>
            <a:endParaRPr lang="en-US" dirty="0"/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FD36CAEE-A1D1-DD55-0E81-006FF994CFE6}"/>
              </a:ext>
            </a:extLst>
          </p:cNvPr>
          <p:cNvGrpSpPr/>
          <p:nvPr/>
        </p:nvGrpSpPr>
        <p:grpSpPr>
          <a:xfrm>
            <a:off x="189588" y="1155152"/>
            <a:ext cx="8726835" cy="3372180"/>
            <a:chOff x="189588" y="1534023"/>
            <a:chExt cx="8726835" cy="3372180"/>
          </a:xfrm>
        </p:grpSpPr>
        <p:sp>
          <p:nvSpPr>
            <p:cNvPr id="30" name="Rectangle à coins arrondis 40"/>
            <p:cNvSpPr/>
            <p:nvPr/>
          </p:nvSpPr>
          <p:spPr>
            <a:xfrm rot="5400000">
              <a:off x="3707918" y="1604445"/>
              <a:ext cx="616853" cy="5287770"/>
            </a:xfrm>
            <a:prstGeom prst="rect">
              <a:avLst/>
            </a:prstGeom>
            <a:solidFill>
              <a:schemeClr val="bg1">
                <a:lumMod val="85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2" name="Rectangle à coins arrondis 45"/>
            <p:cNvSpPr/>
            <p:nvPr/>
          </p:nvSpPr>
          <p:spPr>
            <a:xfrm rot="5400000">
              <a:off x="3797096" y="-890611"/>
              <a:ext cx="461663" cy="5310931"/>
            </a:xfrm>
            <a:prstGeom prst="rect">
              <a:avLst/>
            </a:prstGeom>
            <a:solidFill>
              <a:schemeClr val="accent3">
                <a:lumMod val="20000"/>
                <a:lumOff val="80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363990" y="1564800"/>
              <a:ext cx="531940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00" dirty="0">
                  <a:solidFill>
                    <a:srgbClr val="002060"/>
                  </a:solidFill>
                </a:rPr>
                <a:t>ISO 22301 - </a:t>
              </a:r>
              <a:r>
                <a:rPr lang="fr-FR" sz="1000" cap="small" dirty="0">
                  <a:solidFill>
                    <a:srgbClr val="002060"/>
                  </a:solidFill>
                </a:rPr>
                <a:t>Système de management</a:t>
              </a:r>
            </a:p>
            <a:p>
              <a:pPr algn="ctr"/>
              <a:r>
                <a:rPr lang="fr-FR" sz="1000" dirty="0">
                  <a:solidFill>
                    <a:srgbClr val="002060"/>
                  </a:solidFill>
                </a:rPr>
                <a:t>Sécurité sociétale / systèmes de gestion de la continuité d’activité (PCA)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484508" y="3939902"/>
              <a:ext cx="1407972" cy="616854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r>
                <a:rPr lang="en-US" sz="1500" cap="small" dirty="0">
                  <a:solidFill>
                    <a:schemeClr val="bg1"/>
                  </a:solidFill>
                </a:rPr>
                <a:t>Solutions</a:t>
              </a:r>
            </a:p>
            <a:p>
              <a:pPr algn="ctr" defTabSz="767635"/>
              <a:r>
                <a:rPr lang="en-US" sz="1500" cap="small" dirty="0">
                  <a:solidFill>
                    <a:schemeClr val="bg1"/>
                  </a:solidFill>
                </a:rPr>
                <a:t>services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7484508" y="1534023"/>
              <a:ext cx="1407972" cy="55399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r>
                <a:rPr lang="en-US" sz="1500" cap="small" dirty="0">
                  <a:solidFill>
                    <a:schemeClr val="tx2"/>
                  </a:solidFill>
                </a:rPr>
                <a:t>Solutions</a:t>
              </a:r>
            </a:p>
            <a:p>
              <a:pPr algn="ctr" defTabSz="767635"/>
              <a:r>
                <a:rPr lang="en-US" sz="1500" cap="small" dirty="0">
                  <a:solidFill>
                    <a:schemeClr val="tx2"/>
                  </a:solidFill>
                </a:rPr>
                <a:t>produits</a:t>
              </a:r>
            </a:p>
          </p:txBody>
        </p:sp>
        <p:sp>
          <p:nvSpPr>
            <p:cNvPr id="64" name="Triangle isocèle 63"/>
            <p:cNvSpPr/>
            <p:nvPr/>
          </p:nvSpPr>
          <p:spPr>
            <a:xfrm rot="5400000">
              <a:off x="5652922" y="2829365"/>
              <a:ext cx="3022732" cy="432048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6" name="Rectangle 55"/>
            <p:cNvSpPr/>
            <p:nvPr/>
          </p:nvSpPr>
          <p:spPr>
            <a:xfrm>
              <a:off x="2051721" y="4659982"/>
              <a:ext cx="4608510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Les marques et logos sont la propriété de leurs titulaires respectifs et ne sont utilisées qu'à des fins de référence. </a:t>
              </a:r>
            </a:p>
            <a:p>
              <a:pPr algn="r"/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L'utilisation des marques n'indique pas l'approbation ou une association avec la partie qui en est propriétaire</a:t>
              </a:r>
              <a:endParaRPr lang="fr-FR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1372459" y="3939902"/>
              <a:ext cx="5305860" cy="5539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00" dirty="0">
                  <a:solidFill>
                    <a:srgbClr val="002060"/>
                  </a:solidFill>
                </a:rPr>
                <a:t>NF EN 50-600-2-5</a:t>
              </a:r>
            </a:p>
            <a:p>
              <a:pPr algn="ctr"/>
              <a:r>
                <a:rPr lang="fr-FR" sz="1000" dirty="0">
                  <a:solidFill>
                    <a:srgbClr val="002060"/>
                  </a:solidFill>
                </a:rPr>
                <a:t>Technologie de l'information – Installation et infrastructures de centres de </a:t>
              </a:r>
            </a:p>
            <a:p>
              <a:pPr algn="ctr"/>
              <a:r>
                <a:rPr lang="fr-FR" sz="1000" dirty="0">
                  <a:solidFill>
                    <a:srgbClr val="002060"/>
                  </a:solidFill>
                </a:rPr>
                <a:t>traitement de données - Partie 2-5 : systèmes de sécurité (sûreté, incendie) </a:t>
              </a:r>
            </a:p>
          </p:txBody>
        </p:sp>
        <p:sp>
          <p:nvSpPr>
            <p:cNvPr id="109" name="Rectangle à coins arrondis 40"/>
            <p:cNvSpPr/>
            <p:nvPr/>
          </p:nvSpPr>
          <p:spPr>
            <a:xfrm rot="5400000">
              <a:off x="4355048" y="1472615"/>
              <a:ext cx="1676127" cy="2970416"/>
            </a:xfrm>
            <a:prstGeom prst="rect">
              <a:avLst/>
            </a:prstGeom>
            <a:solidFill>
              <a:schemeClr val="accent2">
                <a:lumMod val="20000"/>
                <a:lumOff val="80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0" name="Rectangle à coins arrondis 45"/>
            <p:cNvSpPr/>
            <p:nvPr/>
          </p:nvSpPr>
          <p:spPr>
            <a:xfrm rot="5400000">
              <a:off x="1633412" y="1858809"/>
              <a:ext cx="1669523" cy="2191425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88000"/>
              </a:schemeClr>
            </a:solidFill>
            <a:ln>
              <a:noFill/>
            </a:ln>
            <a:effectLst>
              <a:outerShdw blurRad="50800" dist="38100" dir="2700000" algn="tl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dirty="0">
                <a:solidFill>
                  <a:prstClr val="white"/>
                </a:solidFill>
              </a:endParaRPr>
            </a:p>
          </p:txBody>
        </p:sp>
        <p:sp>
          <p:nvSpPr>
            <p:cNvPr id="101" name="ZoneTexte 100"/>
            <p:cNvSpPr txBox="1"/>
            <p:nvPr/>
          </p:nvSpPr>
          <p:spPr>
            <a:xfrm>
              <a:off x="1317393" y="2119760"/>
              <a:ext cx="179094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>
                  <a:solidFill>
                    <a:srgbClr val="002060"/>
                  </a:solidFill>
                </a:rPr>
                <a:t>Protection des personnes</a:t>
              </a:r>
            </a:p>
          </p:txBody>
        </p:sp>
        <p:sp>
          <p:nvSpPr>
            <p:cNvPr id="110" name="ZoneTexte 109"/>
            <p:cNvSpPr txBox="1"/>
            <p:nvPr/>
          </p:nvSpPr>
          <p:spPr>
            <a:xfrm>
              <a:off x="3707903" y="2119760"/>
              <a:ext cx="297041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000" dirty="0">
                  <a:solidFill>
                    <a:srgbClr val="002060"/>
                  </a:solidFill>
                </a:rPr>
                <a:t>Protection des biens</a:t>
              </a: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5381615" y="3283467"/>
              <a:ext cx="12066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" cap="small" dirty="0">
                  <a:solidFill>
                    <a:srgbClr val="002060"/>
                  </a:solidFill>
                </a:rPr>
                <a:t>FM 5560 : </a:t>
              </a:r>
            </a:p>
            <a:p>
              <a:pPr algn="ctr"/>
              <a:r>
                <a:rPr lang="fr-FR" sz="800" dirty="0">
                  <a:solidFill>
                    <a:srgbClr val="002060"/>
                  </a:solidFill>
                </a:rPr>
                <a:t>Approval standard </a:t>
              </a:r>
            </a:p>
            <a:p>
              <a:pPr algn="ctr"/>
              <a:r>
                <a:rPr lang="fr-FR" sz="800" dirty="0">
                  <a:solidFill>
                    <a:srgbClr val="002060"/>
                  </a:solidFill>
                </a:rPr>
                <a:t>for water mist systems</a:t>
              </a:r>
            </a:p>
          </p:txBody>
        </p:sp>
        <p:pic>
          <p:nvPicPr>
            <p:cNvPr id="112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93013" y="2508536"/>
              <a:ext cx="503492" cy="7234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15" name="Groupe 14"/>
            <p:cNvGrpSpPr>
              <a:grpSpLocks noChangeAspect="1"/>
            </p:cNvGrpSpPr>
            <p:nvPr/>
          </p:nvGrpSpPr>
          <p:grpSpPr>
            <a:xfrm>
              <a:off x="5600984" y="2508536"/>
              <a:ext cx="767873" cy="721544"/>
              <a:chOff x="5356831" y="2240445"/>
              <a:chExt cx="888998" cy="835361"/>
            </a:xfrm>
          </p:grpSpPr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9274" y="2240445"/>
                <a:ext cx="368756" cy="521465"/>
              </a:xfrm>
              <a:prstGeom prst="rect">
                <a:avLst/>
              </a:prstGeom>
            </p:spPr>
          </p:pic>
          <p:pic>
            <p:nvPicPr>
              <p:cNvPr id="3" name="Image 2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77073" y="2240445"/>
                <a:ext cx="368756" cy="521465"/>
              </a:xfrm>
              <a:prstGeom prst="rect">
                <a:avLst/>
              </a:prstGeom>
            </p:spPr>
          </p:pic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7201" y="2240445"/>
                <a:ext cx="368756" cy="521465"/>
              </a:xfrm>
              <a:prstGeom prst="rect">
                <a:avLst/>
              </a:prstGeom>
            </p:spPr>
          </p:pic>
          <p:pic>
            <p:nvPicPr>
              <p:cNvPr id="5" name="Image 4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9753" y="2240445"/>
                <a:ext cx="362167" cy="521465"/>
              </a:xfrm>
              <a:prstGeom prst="rect">
                <a:avLst/>
              </a:prstGeom>
            </p:spPr>
          </p:pic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56831" y="2554340"/>
                <a:ext cx="368757" cy="521466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24568" y="2554341"/>
                <a:ext cx="369036" cy="521465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97399" y="2554341"/>
                <a:ext cx="368756" cy="521465"/>
              </a:xfrm>
              <a:prstGeom prst="rect">
                <a:avLst/>
              </a:prstGeom>
            </p:spPr>
          </p:pic>
          <p:pic>
            <p:nvPicPr>
              <p:cNvPr id="9" name="Image 8"/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69951" y="2554341"/>
                <a:ext cx="368621" cy="521465"/>
              </a:xfrm>
              <a:prstGeom prst="rect">
                <a:avLst/>
              </a:prstGeom>
            </p:spPr>
          </p:pic>
        </p:grpSp>
        <p:pic>
          <p:nvPicPr>
            <p:cNvPr id="36" name="Image 35"/>
            <p:cNvPicPr>
              <a:picLocks noChangeAspect="1"/>
            </p:cNvPicPr>
            <p:nvPr/>
          </p:nvPicPr>
          <p:blipFill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4158" y="3239317"/>
              <a:ext cx="961201" cy="549965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84508" y="2480993"/>
              <a:ext cx="1431915" cy="106593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8F23C18-0B6E-438C-BACE-FC5D886D2F3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1714" y="2482136"/>
              <a:ext cx="1000086" cy="1244612"/>
            </a:xfrm>
            <a:prstGeom prst="rect">
              <a:avLst/>
            </a:prstGeom>
          </p:spPr>
        </p:pic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D3898E2E-C43D-4A92-9153-04E3B273640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1549" y="2721902"/>
              <a:ext cx="1125845" cy="633289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8" name="Image 37">
              <a:extLst>
                <a:ext uri="{FF2B5EF4-FFF2-40B4-BE49-F238E27FC236}">
                  <a16:creationId xmlns:a16="http://schemas.microsoft.com/office/drawing/2014/main" id="{C2163BA2-102A-4B05-BD8F-B2C4970D977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588" y="1534023"/>
              <a:ext cx="1127806" cy="6343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00528D60-882C-4820-9047-14BD512A74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8594" b="17558"/>
            <a:stretch/>
          </p:blipFill>
          <p:spPr>
            <a:xfrm>
              <a:off x="191549" y="3908680"/>
              <a:ext cx="1125845" cy="648073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44" name="ZoneTexte 43">
              <a:extLst>
                <a:ext uri="{FF2B5EF4-FFF2-40B4-BE49-F238E27FC236}">
                  <a16:creationId xmlns:a16="http://schemas.microsoft.com/office/drawing/2014/main" id="{845EB58A-99B1-4F8D-B42D-C2AAD35A38F4}"/>
                </a:ext>
              </a:extLst>
            </p:cNvPr>
            <p:cNvSpPr txBox="1"/>
            <p:nvPr/>
          </p:nvSpPr>
          <p:spPr>
            <a:xfrm>
              <a:off x="611560" y="1991874"/>
              <a:ext cx="69408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HelveticaNeueLT Pro 57 Cn" panose="020B0506030502030204" pitchFamily="34" charset="0"/>
                  <a:ea typeface="+mn-ea"/>
                  <a:cs typeface="+mn-cs"/>
                </a:rPr>
                <a:t>© Adobe Stock</a:t>
              </a: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A8A6374B-B264-4726-B1E8-5A9621323FFB}"/>
                </a:ext>
              </a:extLst>
            </p:cNvPr>
            <p:cNvSpPr txBox="1"/>
            <p:nvPr/>
          </p:nvSpPr>
          <p:spPr>
            <a:xfrm>
              <a:off x="673069" y="3176541"/>
              <a:ext cx="63081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HelveticaNeueLT Pro 57 Cn" panose="020B0506030502030204" pitchFamily="34" charset="0"/>
                  <a:ea typeface="+mn-ea"/>
                  <a:cs typeface="+mn-cs"/>
                </a:rPr>
                <a:t>© Adobe Stock</a:t>
              </a:r>
            </a:p>
          </p:txBody>
        </p: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2C1B3D0B-DE4A-414F-8FA3-D81D8B5FBBEF}"/>
                </a:ext>
              </a:extLst>
            </p:cNvPr>
            <p:cNvSpPr txBox="1"/>
            <p:nvPr/>
          </p:nvSpPr>
          <p:spPr>
            <a:xfrm>
              <a:off x="611560" y="4403068"/>
              <a:ext cx="708801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rgbClr val="1F497D">
                      <a:lumMod val="20000"/>
                      <a:lumOff val="80000"/>
                    </a:srgbClr>
                  </a:solidFill>
                  <a:effectLst/>
                  <a:uLnTx/>
                  <a:uFillTx/>
                  <a:latin typeface="HelveticaNeueLT Pro 57 Cn" panose="020B0506030502030204" pitchFamily="34" charset="0"/>
                  <a:ea typeface="+mn-ea"/>
                  <a:cs typeface="+mn-cs"/>
                </a:rPr>
                <a:t>© Adobe Stock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03C8175-FDBA-82BC-425B-C0940D17EFA9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16" name="Image 15">
              <a:hlinkClick r:id="rId17" action="ppaction://hlinksldjump"/>
              <a:extLst>
                <a:ext uri="{FF2B5EF4-FFF2-40B4-BE49-F238E27FC236}">
                  <a16:creationId xmlns:a16="http://schemas.microsoft.com/office/drawing/2014/main" id="{4412E8B5-17BF-0653-109B-2394E2D14E44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7" name="Image 16">
              <a:hlinkClick r:id="rId19" action="ppaction://hlinksldjump"/>
              <a:extLst>
                <a:ext uri="{FF2B5EF4-FFF2-40B4-BE49-F238E27FC236}">
                  <a16:creationId xmlns:a16="http://schemas.microsoft.com/office/drawing/2014/main" id="{5056761A-6B44-D960-A9DA-F92DD0F56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8" name="Image 17">
              <a:hlinkClick r:id="rId21" action="ppaction://hlinksldjump"/>
              <a:extLst>
                <a:ext uri="{FF2B5EF4-FFF2-40B4-BE49-F238E27FC236}">
                  <a16:creationId xmlns:a16="http://schemas.microsoft.com/office/drawing/2014/main" id="{27AF3454-BB6E-B8D7-2FB8-A1F962BD1655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60CF2B4E-4AE3-9728-28CA-3F7AD3178F2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conformité des installations et La continuité de l’activité</a:t>
            </a:r>
          </a:p>
        </p:txBody>
      </p:sp>
    </p:spTree>
    <p:extLst>
      <p:ext uri="{BB962C8B-B14F-4D97-AF65-F5344CB8AC3E}">
        <p14:creationId xmlns:p14="http://schemas.microsoft.com/office/powerpoint/2010/main" val="4504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F96A9535-DE1F-1D68-CABA-201F81A48886}"/>
              </a:ext>
            </a:extLst>
          </p:cNvPr>
          <p:cNvGrpSpPr/>
          <p:nvPr/>
        </p:nvGrpSpPr>
        <p:grpSpPr>
          <a:xfrm>
            <a:off x="107504" y="1155153"/>
            <a:ext cx="8899348" cy="3096344"/>
            <a:chOff x="107504" y="1491630"/>
            <a:chExt cx="8899348" cy="309634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2B91DB9-B395-48A9-AA65-8EBAB97EA472}"/>
                </a:ext>
              </a:extLst>
            </p:cNvPr>
            <p:cNvSpPr/>
            <p:nvPr/>
          </p:nvSpPr>
          <p:spPr>
            <a:xfrm>
              <a:off x="107504" y="1491630"/>
              <a:ext cx="8899348" cy="30963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6D5A4EF-5C48-413C-A2E4-3DF5517F07FC}"/>
                </a:ext>
              </a:extLst>
            </p:cNvPr>
            <p:cNvSpPr/>
            <p:nvPr/>
          </p:nvSpPr>
          <p:spPr>
            <a:xfrm>
              <a:off x="179512" y="1548003"/>
              <a:ext cx="1665862" cy="2893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400" b="1" i="0" u="none" strike="noStrike" kern="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1818  </a:t>
              </a: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1" i="0" u="none" strike="noStrike" kern="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Monotype Corsiva" panose="03010101010201010101" pitchFamily="66" charset="0"/>
                <a:ea typeface="+mn-ea"/>
                <a:cs typeface="+mn-cs"/>
              </a:endParaRP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Charles &amp; Jeremiah Chubb, </a:t>
              </a: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deux frères, inventent </a:t>
              </a:r>
            </a:p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la 1</a:t>
              </a:r>
              <a:r>
                <a:rPr kumimoji="0" lang="fr-FR" sz="1200" b="0" i="0" u="none" strike="noStrike" kern="0" cap="none" spc="0" normalizeH="0" baseline="3000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ère</a:t>
              </a: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663300"/>
                  </a:solidFill>
                  <a:effectLst/>
                  <a:uLnTx/>
                  <a:uFillTx/>
                  <a:latin typeface="Monotype Corsiva" panose="03010101010201010101" pitchFamily="66" charset="0"/>
                  <a:ea typeface="+mn-ea"/>
                  <a:cs typeface="+mn-cs"/>
                </a:rPr>
                <a:t> serrure sécurisée.</a:t>
              </a:r>
            </a:p>
          </p:txBody>
        </p:sp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B8ED2120-AF85-424A-9F82-8E5F3F3070E7}"/>
                </a:ext>
              </a:extLst>
            </p:cNvPr>
            <p:cNvGrpSpPr/>
            <p:nvPr/>
          </p:nvGrpSpPr>
          <p:grpSpPr>
            <a:xfrm>
              <a:off x="2322478" y="1573323"/>
              <a:ext cx="6408711" cy="2932959"/>
              <a:chOff x="2267744" y="1584175"/>
              <a:chExt cx="6408711" cy="2932959"/>
            </a:xfrm>
          </p:grpSpPr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C0532E58-7C67-46E5-B4C5-EA17B85AFC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267744" y="1584775"/>
                <a:ext cx="4993900" cy="2925213"/>
              </a:xfrm>
              <a:prstGeom prst="rect">
                <a:avLst/>
              </a:prstGeom>
            </p:spPr>
          </p:pic>
          <p:pic>
            <p:nvPicPr>
              <p:cNvPr id="30" name="Image 29" descr="Une image contenant ciel, extérieur&#10;&#10;Description générée automatiquement">
                <a:extLst>
                  <a:ext uri="{FF2B5EF4-FFF2-40B4-BE49-F238E27FC236}">
                    <a16:creationId xmlns:a16="http://schemas.microsoft.com/office/drawing/2014/main" id="{2002AF99-90ED-4522-92E9-916D840C72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6972"/>
              <a:stretch/>
            </p:blipFill>
            <p:spPr>
              <a:xfrm>
                <a:off x="6300192" y="1584175"/>
                <a:ext cx="2376263" cy="2932959"/>
              </a:xfrm>
              <a:prstGeom prst="rect">
                <a:avLst/>
              </a:prstGeom>
            </p:spPr>
          </p:pic>
        </p:grpSp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6357" y="2395203"/>
              <a:ext cx="1032173" cy="1032173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90D06DF7-B99F-444C-AE52-065DD38EB41A}"/>
                </a:ext>
              </a:extLst>
            </p:cNvPr>
            <p:cNvSpPr/>
            <p:nvPr/>
          </p:nvSpPr>
          <p:spPr>
            <a:xfrm>
              <a:off x="1986273" y="1891118"/>
              <a:ext cx="6808453" cy="255128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91638C0-1FD4-48BF-9ECE-A0799CA8F1D8}"/>
                </a:ext>
              </a:extLst>
            </p:cNvPr>
            <p:cNvSpPr/>
            <p:nvPr/>
          </p:nvSpPr>
          <p:spPr>
            <a:xfrm>
              <a:off x="1986273" y="1637202"/>
              <a:ext cx="6808453" cy="2539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2791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2018</a:t>
              </a:r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6550DD3E-83DB-4070-BEA8-C1A3F5F25118}"/>
                </a:ext>
              </a:extLst>
            </p:cNvPr>
            <p:cNvSpPr/>
            <p:nvPr/>
          </p:nvSpPr>
          <p:spPr>
            <a:xfrm>
              <a:off x="1986273" y="1860067"/>
              <a:ext cx="6808453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Chubb Fire &amp; Security est présent dans plus 17 pays </a:t>
              </a: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F498E3F6-DE0E-4C96-9983-5DB706692CE1}"/>
                </a:ext>
              </a:extLst>
            </p:cNvPr>
            <p:cNvGrpSpPr/>
            <p:nvPr/>
          </p:nvGrpSpPr>
          <p:grpSpPr>
            <a:xfrm>
              <a:off x="2066363" y="2412046"/>
              <a:ext cx="6588122" cy="1687190"/>
              <a:chOff x="2179685" y="2180704"/>
              <a:chExt cx="6588122" cy="1687190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1FE5B41A-ADA0-4C71-BED7-71BB53D235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21521" y="2180704"/>
                <a:ext cx="2946286" cy="1687190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4" name="Groupe 23">
                <a:extLst>
                  <a:ext uri="{FF2B5EF4-FFF2-40B4-BE49-F238E27FC236}">
                    <a16:creationId xmlns:a16="http://schemas.microsoft.com/office/drawing/2014/main" id="{12196831-6CA1-43DE-B34E-9097E9B6B445}"/>
                  </a:ext>
                </a:extLst>
              </p:cNvPr>
              <p:cNvGrpSpPr/>
              <p:nvPr/>
            </p:nvGrpSpPr>
            <p:grpSpPr>
              <a:xfrm>
                <a:off x="2179685" y="2193000"/>
                <a:ext cx="3301607" cy="1662598"/>
                <a:chOff x="2406507" y="2268123"/>
                <a:chExt cx="3301607" cy="1662598"/>
              </a:xfrm>
            </p:grpSpPr>
            <p:pic>
              <p:nvPicPr>
                <p:cNvPr id="26" name="Image 25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06BA074A-1BFC-4CCE-A6DA-1889FCABD9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406507" y="2271258"/>
                  <a:ext cx="896665" cy="1103441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7" name="Image 26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B932F293-1654-4D52-8F77-F35D311A75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98077" y="2268123"/>
                  <a:ext cx="930818" cy="1097158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8" name="Image 27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D1DCF946-183C-4AB5-B64B-3FC98B2AFBD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9655" y="2925665"/>
                  <a:ext cx="926944" cy="999040"/>
                </a:xfrm>
                <a:prstGeom prst="rect">
                  <a:avLst/>
                </a:prstGeom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9" name="Image 28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B5BE8249-1C9C-4E72-A2E1-53FE705101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52170" y="2268123"/>
                  <a:ext cx="878847" cy="1103442"/>
                </a:xfrm>
                <a:prstGeom prst="rect">
                  <a:avLst/>
                </a:prstGeom>
              </p:spPr>
            </p:pic>
            <p:pic>
              <p:nvPicPr>
                <p:cNvPr id="36" name="Image 35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E5300DBC-9A84-4217-8B1A-28C42C73FF1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661227" y="2915951"/>
                  <a:ext cx="955315" cy="999040"/>
                </a:xfrm>
                <a:prstGeom prst="rect">
                  <a:avLst/>
                </a:prstGeom>
              </p:spPr>
            </p:pic>
            <p:pic>
              <p:nvPicPr>
                <p:cNvPr id="37" name="Image 36" descr="Une image contenant texte&#10;&#10;Description générée automatiquement">
                  <a:extLst>
                    <a:ext uri="{FF2B5EF4-FFF2-40B4-BE49-F238E27FC236}">
                      <a16:creationId xmlns:a16="http://schemas.microsoft.com/office/drawing/2014/main" id="{FB1680EF-6597-4BBA-9DD4-0D9FB4AC31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781170" y="2914515"/>
                  <a:ext cx="926944" cy="1016206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CB8C4345-EEF5-5DDD-0397-172EC8266C6D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ABCF0504-DF50-DC05-7CF3-CD68D9E110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Fire &amp; Security Group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894E3A5-70C6-65B5-3EF6-92DEACBB57B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Historique et représentation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FFD39A75-530C-30C8-A010-3359E264718E}"/>
              </a:ext>
            </a:extLst>
          </p:cNvPr>
          <p:cNvGrpSpPr/>
          <p:nvPr/>
        </p:nvGrpSpPr>
        <p:grpSpPr>
          <a:xfrm>
            <a:off x="5652120" y="0"/>
            <a:ext cx="3491216" cy="1155152"/>
            <a:chOff x="5652120" y="0"/>
            <a:chExt cx="3491216" cy="1155152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FF79E09-BB3A-B149-35E7-45098C4FD3A7}"/>
                </a:ext>
              </a:extLst>
            </p:cNvPr>
            <p:cNvSpPr/>
            <p:nvPr/>
          </p:nvSpPr>
          <p:spPr>
            <a:xfrm>
              <a:off x="5652120" y="0"/>
              <a:ext cx="3491216" cy="115515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76186669-E803-014E-F20B-EDE87A4F611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0376" y="169900"/>
              <a:ext cx="945359" cy="656500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C9695BFD-10FE-6CD7-7A8A-874D0BAE47B1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7" name="Image 6">
              <a:hlinkClick r:id="rId13" action="ppaction://hlinksldjump"/>
              <a:extLst>
                <a:ext uri="{FF2B5EF4-FFF2-40B4-BE49-F238E27FC236}">
                  <a16:creationId xmlns:a16="http://schemas.microsoft.com/office/drawing/2014/main" id="{FABDA09E-6D09-4702-EC56-BA1B3FDE2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3" name="Image 12">
              <a:hlinkClick r:id="rId15" action="ppaction://hlinksldjump"/>
              <a:extLst>
                <a:ext uri="{FF2B5EF4-FFF2-40B4-BE49-F238E27FC236}">
                  <a16:creationId xmlns:a16="http://schemas.microsoft.com/office/drawing/2014/main" id="{879D66F7-0500-064D-4E9F-A7715FB04C4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5" name="Image 14">
              <a:hlinkClick r:id="rId17" action="ppaction://hlinksldjump"/>
              <a:extLst>
                <a:ext uri="{FF2B5EF4-FFF2-40B4-BE49-F238E27FC236}">
                  <a16:creationId xmlns:a16="http://schemas.microsoft.com/office/drawing/2014/main" id="{15CC340D-0AA9-60B0-CEC8-D43286BF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225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11A7A88D-C9E5-52B7-89EA-ED3116B189B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53B02601-99B7-1AE7-F4F6-66741502DF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Fire &amp; Security Group</a:t>
            </a:r>
          </a:p>
        </p:txBody>
      </p:sp>
      <p:grpSp>
        <p:nvGrpSpPr>
          <p:cNvPr id="65" name="Groupe 64">
            <a:extLst>
              <a:ext uri="{FF2B5EF4-FFF2-40B4-BE49-F238E27FC236}">
                <a16:creationId xmlns:a16="http://schemas.microsoft.com/office/drawing/2014/main" id="{F6C43089-2B94-3E6A-DFE4-9E614B313209}"/>
              </a:ext>
            </a:extLst>
          </p:cNvPr>
          <p:cNvGrpSpPr/>
          <p:nvPr/>
        </p:nvGrpSpPr>
        <p:grpSpPr>
          <a:xfrm>
            <a:off x="107504" y="1155153"/>
            <a:ext cx="8899348" cy="3113377"/>
            <a:chOff x="107504" y="1474597"/>
            <a:chExt cx="8899348" cy="3113377"/>
          </a:xfrm>
        </p:grpSpPr>
        <p:grpSp>
          <p:nvGrpSpPr>
            <p:cNvPr id="66" name="Groupe 65">
              <a:extLst>
                <a:ext uri="{FF2B5EF4-FFF2-40B4-BE49-F238E27FC236}">
                  <a16:creationId xmlns:a16="http://schemas.microsoft.com/office/drawing/2014/main" id="{EA7641F4-657F-3BC6-6C30-DC1F4CE20805}"/>
                </a:ext>
              </a:extLst>
            </p:cNvPr>
            <p:cNvGrpSpPr/>
            <p:nvPr/>
          </p:nvGrpSpPr>
          <p:grpSpPr>
            <a:xfrm>
              <a:off x="378262" y="1573323"/>
              <a:ext cx="8352927" cy="2932959"/>
              <a:chOff x="323528" y="1584175"/>
              <a:chExt cx="8352927" cy="2932959"/>
            </a:xfrm>
          </p:grpSpPr>
          <p:pic>
            <p:nvPicPr>
              <p:cNvPr id="83" name="Image 82" descr="Une image contenant intérieur, plafond, place&#10;&#10;Description générée automatiquement">
                <a:extLst>
                  <a:ext uri="{FF2B5EF4-FFF2-40B4-BE49-F238E27FC236}">
                    <a16:creationId xmlns:a16="http://schemas.microsoft.com/office/drawing/2014/main" id="{A27BC3A6-57B9-D0A2-F7BB-9A11E526E30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3528" y="1584175"/>
                <a:ext cx="3600400" cy="2923869"/>
              </a:xfrm>
              <a:prstGeom prst="rect">
                <a:avLst/>
              </a:prstGeom>
            </p:spPr>
          </p:pic>
          <p:pic>
            <p:nvPicPr>
              <p:cNvPr id="84" name="Image 83">
                <a:extLst>
                  <a:ext uri="{FF2B5EF4-FFF2-40B4-BE49-F238E27FC236}">
                    <a16:creationId xmlns:a16="http://schemas.microsoft.com/office/drawing/2014/main" id="{1634FEE6-B466-BE04-8E50-B3D45E5535C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7744" y="1584775"/>
                <a:ext cx="4993900" cy="2925213"/>
              </a:xfrm>
              <a:prstGeom prst="rect">
                <a:avLst/>
              </a:prstGeom>
            </p:spPr>
          </p:pic>
          <p:pic>
            <p:nvPicPr>
              <p:cNvPr id="85" name="Image 84" descr="Une image contenant ciel, extérieur&#10;&#10;Description générée automatiquement">
                <a:extLst>
                  <a:ext uri="{FF2B5EF4-FFF2-40B4-BE49-F238E27FC236}">
                    <a16:creationId xmlns:a16="http://schemas.microsoft.com/office/drawing/2014/main" id="{8D7A402A-DAB2-A727-A88F-4EAEED7B0F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0192" y="1584175"/>
                <a:ext cx="2376263" cy="2932959"/>
              </a:xfrm>
              <a:prstGeom prst="rect">
                <a:avLst/>
              </a:prstGeom>
            </p:spPr>
          </p:pic>
        </p:grp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B5D0B4A-CD41-F015-E888-2AD37E6151D2}"/>
                </a:ext>
              </a:extLst>
            </p:cNvPr>
            <p:cNvSpPr/>
            <p:nvPr/>
          </p:nvSpPr>
          <p:spPr>
            <a:xfrm>
              <a:off x="107504" y="1491630"/>
              <a:ext cx="8899348" cy="30963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32E10FAE-C5A7-F553-88F4-8951CB917E49}"/>
                </a:ext>
              </a:extLst>
            </p:cNvPr>
            <p:cNvSpPr/>
            <p:nvPr/>
          </p:nvSpPr>
          <p:spPr>
            <a:xfrm>
              <a:off x="634603" y="1489431"/>
              <a:ext cx="784887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1200" cap="small" spc="0" normalizeH="0" baseline="0" noProof="0" dirty="0">
                <a:ln>
                  <a:noFill/>
                </a:ln>
                <a:solidFill>
                  <a:srgbClr val="EEECE1">
                    <a:lumMod val="2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1" name="Pentagone 63">
              <a:extLst>
                <a:ext uri="{FF2B5EF4-FFF2-40B4-BE49-F238E27FC236}">
                  <a16:creationId xmlns:a16="http://schemas.microsoft.com/office/drawing/2014/main" id="{E2BEF1F4-BC06-40D5-0CF3-B766BE0B894F}"/>
                </a:ext>
              </a:extLst>
            </p:cNvPr>
            <p:cNvSpPr/>
            <p:nvPr/>
          </p:nvSpPr>
          <p:spPr>
            <a:xfrm rot="10800000">
              <a:off x="236153" y="1491630"/>
              <a:ext cx="334800" cy="36004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2" name="Pentagone 66">
              <a:extLst>
                <a:ext uri="{FF2B5EF4-FFF2-40B4-BE49-F238E27FC236}">
                  <a16:creationId xmlns:a16="http://schemas.microsoft.com/office/drawing/2014/main" id="{17F3B94E-5795-6B0D-F8A9-9D792D9C1803}"/>
                </a:ext>
              </a:extLst>
            </p:cNvPr>
            <p:cNvSpPr/>
            <p:nvPr/>
          </p:nvSpPr>
          <p:spPr>
            <a:xfrm>
              <a:off x="8547124" y="1491630"/>
              <a:ext cx="334800" cy="36004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7C8BCFAB-2696-ABAF-AD3C-E4A67CD9A86A}"/>
                </a:ext>
              </a:extLst>
            </p:cNvPr>
            <p:cNvSpPr/>
            <p:nvPr/>
          </p:nvSpPr>
          <p:spPr>
            <a:xfrm>
              <a:off x="634601" y="1491631"/>
              <a:ext cx="78488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Protection Incendie | 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Détection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Incendie | 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Sécurité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Electronique</a:t>
              </a:r>
              <a:r>
                <a:rPr kumimoji="0" 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| </a:t>
              </a:r>
              <a:r>
                <a:rPr kumimoji="0" lang="fr-F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50000"/>
                      <a:lumOff val="50000"/>
                    </a:prst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Téléservices</a:t>
              </a:r>
            </a:p>
          </p:txBody>
        </p:sp>
        <p:pic>
          <p:nvPicPr>
            <p:cNvPr id="74" name="Picture 36" descr="IBT-Icons-peeps.png">
              <a:extLst>
                <a:ext uri="{FF2B5EF4-FFF2-40B4-BE49-F238E27FC236}">
                  <a16:creationId xmlns:a16="http://schemas.microsoft.com/office/drawing/2014/main" id="{1585414A-0505-FCFD-F023-596A755C1B1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0663" y="1474597"/>
              <a:ext cx="333157" cy="389708"/>
            </a:xfrm>
            <a:prstGeom prst="rect">
              <a:avLst/>
            </a:prstGeom>
          </p:spPr>
        </p:pic>
        <p:pic>
          <p:nvPicPr>
            <p:cNvPr id="75" name="Picture 32" descr="IBT-Icons-building.png">
              <a:extLst>
                <a:ext uri="{FF2B5EF4-FFF2-40B4-BE49-F238E27FC236}">
                  <a16:creationId xmlns:a16="http://schemas.microsoft.com/office/drawing/2014/main" id="{E41D36FB-165D-3FAC-8D7B-DD7DCA4D3A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1269" y="1527634"/>
              <a:ext cx="242474" cy="283632"/>
            </a:xfrm>
            <a:prstGeom prst="rect">
              <a:avLst/>
            </a:prstGeom>
          </p:spPr>
        </p:pic>
        <p:pic>
          <p:nvPicPr>
            <p:cNvPr id="76" name="Picture 36" descr="IBT-Icons-peeps.png">
              <a:extLst>
                <a:ext uri="{FF2B5EF4-FFF2-40B4-BE49-F238E27FC236}">
                  <a16:creationId xmlns:a16="http://schemas.microsoft.com/office/drawing/2014/main" id="{B98FBFE6-4092-AE35-367A-18A932B56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867" y="1474597"/>
              <a:ext cx="333157" cy="389708"/>
            </a:xfrm>
            <a:prstGeom prst="rect">
              <a:avLst/>
            </a:prstGeom>
          </p:spPr>
        </p:pic>
        <p:pic>
          <p:nvPicPr>
            <p:cNvPr id="77" name="Picture 32" descr="IBT-Icons-building.png">
              <a:extLst>
                <a:ext uri="{FF2B5EF4-FFF2-40B4-BE49-F238E27FC236}">
                  <a16:creationId xmlns:a16="http://schemas.microsoft.com/office/drawing/2014/main" id="{405DAB94-C695-556C-47B7-669EF6DF3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99" y="1527634"/>
              <a:ext cx="242474" cy="283632"/>
            </a:xfrm>
            <a:prstGeom prst="rect">
              <a:avLst/>
            </a:prstGeom>
          </p:spPr>
        </p:pic>
        <p:pic>
          <p:nvPicPr>
            <p:cNvPr id="78" name="Image 77">
              <a:extLst>
                <a:ext uri="{FF2B5EF4-FFF2-40B4-BE49-F238E27FC236}">
                  <a16:creationId xmlns:a16="http://schemas.microsoft.com/office/drawing/2014/main" id="{33BCE7AC-B096-F285-DFED-5D20572FB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337749" y="1937944"/>
              <a:ext cx="4273608" cy="2403904"/>
            </a:xfrm>
            <a:prstGeom prst="rect">
              <a:avLst/>
            </a:prstGeom>
          </p:spPr>
        </p:pic>
        <p:pic>
          <p:nvPicPr>
            <p:cNvPr id="79" name="Image 78" descr="Une image contenant texte, moniteur, ciel nocturne&#10;&#10;Description générée automatiquement">
              <a:extLst>
                <a:ext uri="{FF2B5EF4-FFF2-40B4-BE49-F238E27FC236}">
                  <a16:creationId xmlns:a16="http://schemas.microsoft.com/office/drawing/2014/main" id="{33EFD1C5-3E4D-F20D-F2B0-24F4E9E7FC6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75" r="8069"/>
            <a:stretch/>
          </p:blipFill>
          <p:spPr>
            <a:xfrm>
              <a:off x="467544" y="3269760"/>
              <a:ext cx="1878826" cy="1072088"/>
            </a:xfrm>
            <a:prstGeom prst="rect">
              <a:avLst/>
            </a:prstGeom>
          </p:spPr>
        </p:pic>
        <p:pic>
          <p:nvPicPr>
            <p:cNvPr id="80" name="Image 79" descr="Une image contenant texte, objet d’extérieur, ciel nocturne&#10;&#10;Description générée automatiquement">
              <a:extLst>
                <a:ext uri="{FF2B5EF4-FFF2-40B4-BE49-F238E27FC236}">
                  <a16:creationId xmlns:a16="http://schemas.microsoft.com/office/drawing/2014/main" id="{4CDE5271-7F2F-031C-DC14-BF93496E1C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2394563" y="3269760"/>
              <a:ext cx="1888378" cy="1072088"/>
            </a:xfrm>
            <a:prstGeom prst="rect">
              <a:avLst/>
            </a:prstGeom>
          </p:spPr>
        </p:pic>
        <p:pic>
          <p:nvPicPr>
            <p:cNvPr id="81" name="Image 80" descr="Une image contenant texte, intérieur&#10;&#10;Description générée automatiquement">
              <a:extLst>
                <a:ext uri="{FF2B5EF4-FFF2-40B4-BE49-F238E27FC236}">
                  <a16:creationId xmlns:a16="http://schemas.microsoft.com/office/drawing/2014/main" id="{9E2D04E8-0AE9-6F5B-91C3-CE5ABCE7400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09" r="7430"/>
            <a:stretch/>
          </p:blipFill>
          <p:spPr>
            <a:xfrm>
              <a:off x="2394562" y="1942564"/>
              <a:ext cx="1888378" cy="1067468"/>
            </a:xfrm>
            <a:prstGeom prst="rect">
              <a:avLst/>
            </a:prstGeom>
          </p:spPr>
        </p:pic>
        <p:pic>
          <p:nvPicPr>
            <p:cNvPr id="82" name="Image 81">
              <a:extLst>
                <a:ext uri="{FF2B5EF4-FFF2-40B4-BE49-F238E27FC236}">
                  <a16:creationId xmlns:a16="http://schemas.microsoft.com/office/drawing/2014/main" id="{5C198F32-A423-957F-6119-F46CE67385E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4535" y="2254991"/>
              <a:ext cx="1804844" cy="442615"/>
            </a:xfrm>
            <a:prstGeom prst="rect">
              <a:avLst/>
            </a:prstGeom>
          </p:spPr>
        </p:pic>
      </p:grpSp>
      <p:sp>
        <p:nvSpPr>
          <p:cNvPr id="86" name="Rectangle 85">
            <a:extLst>
              <a:ext uri="{FF2B5EF4-FFF2-40B4-BE49-F238E27FC236}">
                <a16:creationId xmlns:a16="http://schemas.microsoft.com/office/drawing/2014/main" id="{2A4615BF-69E9-2648-E101-904DD827563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Chubb Fire &amp; Security, Monde et France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19751488-2E73-3B2D-7DBB-04EA6671329F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" name="Image 3">
              <a:hlinkClick r:id="rId12" action="ppaction://hlinksldjump"/>
              <a:extLst>
                <a:ext uri="{FF2B5EF4-FFF2-40B4-BE49-F238E27FC236}">
                  <a16:creationId xmlns:a16="http://schemas.microsoft.com/office/drawing/2014/main" id="{C2A699D0-68BA-19E3-01BD-AEBF79E905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14" action="ppaction://hlinksldjump"/>
              <a:extLst>
                <a:ext uri="{FF2B5EF4-FFF2-40B4-BE49-F238E27FC236}">
                  <a16:creationId xmlns:a16="http://schemas.microsoft.com/office/drawing/2014/main" id="{6E26D381-829E-0945-6BD4-56E1363C58E2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16" action="ppaction://hlinksldjump"/>
              <a:extLst>
                <a:ext uri="{FF2B5EF4-FFF2-40B4-BE49-F238E27FC236}">
                  <a16:creationId xmlns:a16="http://schemas.microsoft.com/office/drawing/2014/main" id="{B47A951C-F2CA-A9F0-CC25-C3117E322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75379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A2ABDF9B-758D-5EFF-8382-60C9085392DD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78A79EF7-CE42-A725-643B-188978C8A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Fire &amp; Security Group</a:t>
            </a:r>
          </a:p>
        </p:txBody>
      </p:sp>
      <p:grpSp>
        <p:nvGrpSpPr>
          <p:cNvPr id="85" name="Groupe 84">
            <a:extLst>
              <a:ext uri="{FF2B5EF4-FFF2-40B4-BE49-F238E27FC236}">
                <a16:creationId xmlns:a16="http://schemas.microsoft.com/office/drawing/2014/main" id="{D43770F3-B05E-14FE-A174-FB978421DE69}"/>
              </a:ext>
            </a:extLst>
          </p:cNvPr>
          <p:cNvGrpSpPr/>
          <p:nvPr/>
        </p:nvGrpSpPr>
        <p:grpSpPr>
          <a:xfrm>
            <a:off x="107504" y="1155153"/>
            <a:ext cx="8774420" cy="3427237"/>
            <a:chOff x="107504" y="1474596"/>
            <a:chExt cx="8774420" cy="3427237"/>
          </a:xfrm>
        </p:grpSpPr>
        <p:grpSp>
          <p:nvGrpSpPr>
            <p:cNvPr id="86" name="Groupe 85">
              <a:extLst>
                <a:ext uri="{FF2B5EF4-FFF2-40B4-BE49-F238E27FC236}">
                  <a16:creationId xmlns:a16="http://schemas.microsoft.com/office/drawing/2014/main" id="{64CD672F-8E9B-47D8-346C-1ED85048A8A4}"/>
                </a:ext>
              </a:extLst>
            </p:cNvPr>
            <p:cNvGrpSpPr/>
            <p:nvPr/>
          </p:nvGrpSpPr>
          <p:grpSpPr>
            <a:xfrm>
              <a:off x="378262" y="1573323"/>
              <a:ext cx="8352927" cy="2932959"/>
              <a:chOff x="323528" y="1584175"/>
              <a:chExt cx="8352927" cy="2932959"/>
            </a:xfrm>
          </p:grpSpPr>
          <p:pic>
            <p:nvPicPr>
              <p:cNvPr id="123" name="Image 122">
                <a:extLst>
                  <a:ext uri="{FF2B5EF4-FFF2-40B4-BE49-F238E27FC236}">
                    <a16:creationId xmlns:a16="http://schemas.microsoft.com/office/drawing/2014/main" id="{26DD6578-9FCD-17F7-527B-0496AA404D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7744" y="1584775"/>
                <a:ext cx="4993900" cy="2925213"/>
              </a:xfrm>
              <a:prstGeom prst="rect">
                <a:avLst/>
              </a:prstGeom>
            </p:spPr>
          </p:pic>
          <p:pic>
            <p:nvPicPr>
              <p:cNvPr id="124" name="Image 123" descr="Une image contenant intérieur, plafond, place&#10;&#10;Description générée automatiquement">
                <a:extLst>
                  <a:ext uri="{FF2B5EF4-FFF2-40B4-BE49-F238E27FC236}">
                    <a16:creationId xmlns:a16="http://schemas.microsoft.com/office/drawing/2014/main" id="{86B76D4C-A85B-D10D-CD83-E830DBA7DA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3528" y="1584175"/>
                <a:ext cx="3600400" cy="2923869"/>
              </a:xfrm>
              <a:prstGeom prst="rect">
                <a:avLst/>
              </a:prstGeom>
            </p:spPr>
          </p:pic>
          <p:pic>
            <p:nvPicPr>
              <p:cNvPr id="125" name="Image 124" descr="Une image contenant ciel, extérieur&#10;&#10;Description générée automatiquement">
                <a:extLst>
                  <a:ext uri="{FF2B5EF4-FFF2-40B4-BE49-F238E27FC236}">
                    <a16:creationId xmlns:a16="http://schemas.microsoft.com/office/drawing/2014/main" id="{3B7EC110-C9B8-9C28-E62A-85F0E8D3822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0192" y="1584175"/>
                <a:ext cx="2376263" cy="2932959"/>
              </a:xfrm>
              <a:prstGeom prst="rect">
                <a:avLst/>
              </a:prstGeom>
            </p:spPr>
          </p:pic>
        </p:grp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CFF234D4-3446-2F65-6A03-C555A227E529}"/>
                </a:ext>
              </a:extLst>
            </p:cNvPr>
            <p:cNvSpPr/>
            <p:nvPr/>
          </p:nvSpPr>
          <p:spPr>
            <a:xfrm>
              <a:off x="107504" y="1491630"/>
              <a:ext cx="8765793" cy="30963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88" name="Groupe 87">
              <a:extLst>
                <a:ext uri="{FF2B5EF4-FFF2-40B4-BE49-F238E27FC236}">
                  <a16:creationId xmlns:a16="http://schemas.microsoft.com/office/drawing/2014/main" id="{5F78D336-E1F8-FEC8-70EA-D1B481A85FAF}"/>
                </a:ext>
              </a:extLst>
            </p:cNvPr>
            <p:cNvGrpSpPr/>
            <p:nvPr/>
          </p:nvGrpSpPr>
          <p:grpSpPr>
            <a:xfrm>
              <a:off x="5538999" y="2177594"/>
              <a:ext cx="3244379" cy="1830729"/>
              <a:chOff x="5504085" y="2541221"/>
              <a:chExt cx="3244379" cy="1830729"/>
            </a:xfrm>
          </p:grpSpPr>
          <p:pic>
            <p:nvPicPr>
              <p:cNvPr id="121" name="Image 120">
                <a:extLst>
                  <a:ext uri="{FF2B5EF4-FFF2-40B4-BE49-F238E27FC236}">
                    <a16:creationId xmlns:a16="http://schemas.microsoft.com/office/drawing/2014/main" id="{48BDA2C1-D9BD-B8B6-B41A-2D6F7A88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04085" y="2541221"/>
                <a:ext cx="3244379" cy="1830729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122" name="Image 121">
                <a:extLst>
                  <a:ext uri="{FF2B5EF4-FFF2-40B4-BE49-F238E27FC236}">
                    <a16:creationId xmlns:a16="http://schemas.microsoft.com/office/drawing/2014/main" id="{81C123E9-1080-2853-962F-7082F6B0A2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29780" y="2609092"/>
                <a:ext cx="761082" cy="761082"/>
              </a:xfrm>
              <a:prstGeom prst="rect">
                <a:avLst/>
              </a:prstGeom>
            </p:spPr>
          </p:pic>
        </p:grp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D363139B-9789-F32F-58BB-4DECA1CFCFFB}"/>
                </a:ext>
              </a:extLst>
            </p:cNvPr>
            <p:cNvSpPr/>
            <p:nvPr/>
          </p:nvSpPr>
          <p:spPr>
            <a:xfrm>
              <a:off x="5156711" y="2428314"/>
              <a:ext cx="279344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800" cap="small" baseline="30000" dirty="0">
                  <a:solidFill>
                    <a:srgbClr val="EEECE1">
                      <a:lumMod val="25000"/>
                    </a:srgbClr>
                  </a:solidFill>
                </a:rPr>
                <a:t>(1)</a:t>
              </a:r>
              <a:endParaRPr lang="fr-FR" sz="800" dirty="0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70CF5E4A-BD8C-9540-EDFC-AB80A92CB2E3}"/>
                </a:ext>
              </a:extLst>
            </p:cNvPr>
            <p:cNvSpPr/>
            <p:nvPr/>
          </p:nvSpPr>
          <p:spPr>
            <a:xfrm>
              <a:off x="634603" y="1489430"/>
              <a:ext cx="7848872" cy="3600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100" cap="small" dirty="0">
                <a:solidFill>
                  <a:schemeClr val="bg2">
                    <a:lumMod val="25000"/>
                  </a:schemeClr>
                </a:solidFill>
              </a:endParaRPr>
            </a:p>
          </p:txBody>
        </p:sp>
        <p:sp>
          <p:nvSpPr>
            <p:cNvPr id="95" name="Pentagone 63">
              <a:extLst>
                <a:ext uri="{FF2B5EF4-FFF2-40B4-BE49-F238E27FC236}">
                  <a16:creationId xmlns:a16="http://schemas.microsoft.com/office/drawing/2014/main" id="{78C03B44-ABFF-D8F2-EBF1-4D954C03D919}"/>
                </a:ext>
              </a:extLst>
            </p:cNvPr>
            <p:cNvSpPr/>
            <p:nvPr/>
          </p:nvSpPr>
          <p:spPr>
            <a:xfrm rot="10800000">
              <a:off x="236153" y="1491630"/>
              <a:ext cx="334800" cy="36004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6" name="Pentagone 66">
              <a:extLst>
                <a:ext uri="{FF2B5EF4-FFF2-40B4-BE49-F238E27FC236}">
                  <a16:creationId xmlns:a16="http://schemas.microsoft.com/office/drawing/2014/main" id="{06E516D3-640D-9FFD-8B77-F746B02987D0}"/>
                </a:ext>
              </a:extLst>
            </p:cNvPr>
            <p:cNvSpPr/>
            <p:nvPr/>
          </p:nvSpPr>
          <p:spPr>
            <a:xfrm>
              <a:off x="8547124" y="1491630"/>
              <a:ext cx="334800" cy="360040"/>
            </a:xfrm>
            <a:prstGeom prst="homePlate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C3B770C-C9DB-35F6-CFCD-87AB0602970D}"/>
                </a:ext>
              </a:extLst>
            </p:cNvPr>
            <p:cNvSpPr/>
            <p:nvPr/>
          </p:nvSpPr>
          <p:spPr>
            <a:xfrm>
              <a:off x="634601" y="1491630"/>
              <a:ext cx="7848873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Protection Incendie | </a:t>
              </a:r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Détection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 Incendie | </a:t>
              </a:r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Sécurité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 </a:t>
              </a:r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Electronique</a:t>
              </a:r>
              <a:r>
                <a:rPr lang="en-US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 | </a:t>
              </a:r>
              <a:r>
                <a:rPr lang="fr-FR" sz="1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+mj-lt"/>
                </a:rPr>
                <a:t>Téléservices</a:t>
              </a:r>
            </a:p>
          </p:txBody>
        </p:sp>
        <p:grpSp>
          <p:nvGrpSpPr>
            <p:cNvPr id="98" name="Groupe 97">
              <a:extLst>
                <a:ext uri="{FF2B5EF4-FFF2-40B4-BE49-F238E27FC236}">
                  <a16:creationId xmlns:a16="http://schemas.microsoft.com/office/drawing/2014/main" id="{11D7A711-DEF6-9393-7ED1-81B2B09FAA8C}"/>
                </a:ext>
              </a:extLst>
            </p:cNvPr>
            <p:cNvGrpSpPr/>
            <p:nvPr/>
          </p:nvGrpSpPr>
          <p:grpSpPr>
            <a:xfrm>
              <a:off x="286432" y="2177594"/>
              <a:ext cx="1579992" cy="1830728"/>
              <a:chOff x="286432" y="2067695"/>
              <a:chExt cx="1579992" cy="1830728"/>
            </a:xfrm>
          </p:grpSpPr>
          <p:sp>
            <p:nvSpPr>
              <p:cNvPr id="115" name="Rectangle 114">
                <a:extLst>
                  <a:ext uri="{FF2B5EF4-FFF2-40B4-BE49-F238E27FC236}">
                    <a16:creationId xmlns:a16="http://schemas.microsoft.com/office/drawing/2014/main" id="{A12F9429-1693-F4CF-69F7-13627CFC796B}"/>
                  </a:ext>
                </a:extLst>
              </p:cNvPr>
              <p:cNvSpPr/>
              <p:nvPr/>
            </p:nvSpPr>
            <p:spPr>
              <a:xfrm>
                <a:off x="286433" y="2067695"/>
                <a:ext cx="1579989" cy="1830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ECFEF176-8046-173A-6CBC-51F7B1F74354}"/>
                  </a:ext>
                </a:extLst>
              </p:cNvPr>
              <p:cNvSpPr/>
              <p:nvPr/>
            </p:nvSpPr>
            <p:spPr>
              <a:xfrm>
                <a:off x="286432" y="2067695"/>
                <a:ext cx="1579992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fr-FR" sz="900" b="1" cap="small" dirty="0">
                    <a:solidFill>
                      <a:srgbClr val="002060"/>
                    </a:solidFill>
                  </a:rPr>
                  <a:t>Chubb France</a:t>
                </a:r>
              </a:p>
            </p:txBody>
          </p:sp>
          <p:pic>
            <p:nvPicPr>
              <p:cNvPr id="117" name="Image 116">
                <a:extLst>
                  <a:ext uri="{FF2B5EF4-FFF2-40B4-BE49-F238E27FC236}">
                    <a16:creationId xmlns:a16="http://schemas.microsoft.com/office/drawing/2014/main" id="{E28665F7-0BAF-C893-1E78-4952A45DC8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18423" y="3165617"/>
                <a:ext cx="916008" cy="210791"/>
              </a:xfrm>
              <a:prstGeom prst="rect">
                <a:avLst/>
              </a:prstGeom>
            </p:spPr>
          </p:pic>
          <p:pic>
            <p:nvPicPr>
              <p:cNvPr id="118" name="Image 117">
                <a:extLst>
                  <a:ext uri="{FF2B5EF4-FFF2-40B4-BE49-F238E27FC236}">
                    <a16:creationId xmlns:a16="http://schemas.microsoft.com/office/drawing/2014/main" id="{BAD2B29C-4914-521E-BBF9-C7EF21288C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921" y="2800344"/>
                <a:ext cx="908279" cy="268734"/>
              </a:xfrm>
              <a:prstGeom prst="rect">
                <a:avLst/>
              </a:prstGeom>
            </p:spPr>
          </p:pic>
          <p:pic>
            <p:nvPicPr>
              <p:cNvPr id="119" name="Image 118">
                <a:extLst>
                  <a:ext uri="{FF2B5EF4-FFF2-40B4-BE49-F238E27FC236}">
                    <a16:creationId xmlns:a16="http://schemas.microsoft.com/office/drawing/2014/main" id="{4D28DA5E-FEE3-DC35-7597-533ACCE1C4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609920" y="2512312"/>
                <a:ext cx="924511" cy="226725"/>
              </a:xfrm>
              <a:prstGeom prst="rect">
                <a:avLst/>
              </a:prstGeom>
            </p:spPr>
          </p:pic>
          <p:sp>
            <p:nvSpPr>
              <p:cNvPr id="120" name="Text Box 14">
                <a:extLst>
                  <a:ext uri="{FF2B5EF4-FFF2-40B4-BE49-F238E27FC236}">
                    <a16:creationId xmlns:a16="http://schemas.microsoft.com/office/drawing/2014/main" id="{D1178690-AC31-6EE3-0501-41AE782D454A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93280" y="3528760"/>
                <a:ext cx="1573142" cy="3409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~2700 </a:t>
                </a: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collaborateurs</a:t>
                </a:r>
              </a:p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58 établissements</a:t>
                </a:r>
              </a:p>
            </p:txBody>
          </p:sp>
        </p:grpSp>
        <p:grpSp>
          <p:nvGrpSpPr>
            <p:cNvPr id="99" name="Groupe 98">
              <a:extLst>
                <a:ext uri="{FF2B5EF4-FFF2-40B4-BE49-F238E27FC236}">
                  <a16:creationId xmlns:a16="http://schemas.microsoft.com/office/drawing/2014/main" id="{7ADAE61B-8012-5E4A-75E4-A7C37EBB2E2C}"/>
                </a:ext>
              </a:extLst>
            </p:cNvPr>
            <p:cNvGrpSpPr/>
            <p:nvPr/>
          </p:nvGrpSpPr>
          <p:grpSpPr>
            <a:xfrm>
              <a:off x="2020312" y="2177594"/>
              <a:ext cx="1589445" cy="1830728"/>
              <a:chOff x="2020312" y="2067695"/>
              <a:chExt cx="1589445" cy="1830728"/>
            </a:xfrm>
          </p:grpSpPr>
          <p:sp>
            <p:nvSpPr>
              <p:cNvPr id="111" name="Rectangle à coins arrondis 42">
                <a:extLst>
                  <a:ext uri="{FF2B5EF4-FFF2-40B4-BE49-F238E27FC236}">
                    <a16:creationId xmlns:a16="http://schemas.microsoft.com/office/drawing/2014/main" id="{67F6469F-B6DD-F209-084F-379B953453F9}"/>
                  </a:ext>
                </a:extLst>
              </p:cNvPr>
              <p:cNvSpPr/>
              <p:nvPr/>
            </p:nvSpPr>
            <p:spPr>
              <a:xfrm>
                <a:off x="2020315" y="2067695"/>
                <a:ext cx="1589442" cy="1830728"/>
              </a:xfrm>
              <a:prstGeom prst="roundRect">
                <a:avLst>
                  <a:gd name="adj" fmla="val 0"/>
                </a:avLst>
              </a:prstGeom>
              <a:solidFill>
                <a:schemeClr val="bg1"/>
              </a:solidFill>
              <a:ln w="50800"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prstClr val="white"/>
                  </a:solidFill>
                </a:endParaRPr>
              </a:p>
            </p:txBody>
          </p:sp>
          <p:pic>
            <p:nvPicPr>
              <p:cNvPr id="112" name="Image 111">
                <a:extLst>
                  <a:ext uri="{FF2B5EF4-FFF2-40B4-BE49-F238E27FC236}">
                    <a16:creationId xmlns:a16="http://schemas.microsoft.com/office/drawing/2014/main" id="{867ABE44-A2B7-B56B-485D-78B78444D7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39191" y="2512312"/>
                <a:ext cx="1151691" cy="307553"/>
              </a:xfrm>
              <a:prstGeom prst="rect">
                <a:avLst/>
              </a:prstGeom>
            </p:spPr>
          </p:pic>
          <p:sp>
            <p:nvSpPr>
              <p:cNvPr id="113" name="Text Box 14">
                <a:extLst>
                  <a:ext uri="{FF2B5EF4-FFF2-40B4-BE49-F238E27FC236}">
                    <a16:creationId xmlns:a16="http://schemas.microsoft.com/office/drawing/2014/main" id="{2D6CACD5-81B0-BE3A-E7F5-2F41802B3A4F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2024629" y="3528760"/>
                <a:ext cx="1585128" cy="3409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~200 </a:t>
                </a: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collaborateurs</a:t>
                </a:r>
              </a:p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17 établissements</a:t>
                </a:r>
              </a:p>
            </p:txBody>
          </p:sp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5972AB9C-4C00-8EC1-1DB5-07730F887230}"/>
                  </a:ext>
                </a:extLst>
              </p:cNvPr>
              <p:cNvSpPr/>
              <p:nvPr/>
            </p:nvSpPr>
            <p:spPr>
              <a:xfrm>
                <a:off x="2020312" y="2068026"/>
                <a:ext cx="1586415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fr-FR" sz="900" b="1" cap="small" dirty="0">
                    <a:solidFill>
                      <a:srgbClr val="002060"/>
                    </a:solidFill>
                  </a:rPr>
                  <a:t>CEMIS</a:t>
                </a:r>
              </a:p>
            </p:txBody>
          </p:sp>
        </p:grpSp>
        <p:pic>
          <p:nvPicPr>
            <p:cNvPr id="100" name="Picture 36" descr="IBT-Icons-peeps.png">
              <a:extLst>
                <a:ext uri="{FF2B5EF4-FFF2-40B4-BE49-F238E27FC236}">
                  <a16:creationId xmlns:a16="http://schemas.microsoft.com/office/drawing/2014/main" id="{E7FA0D72-09B9-9459-EA1C-957B0279621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720662" y="1474596"/>
              <a:ext cx="333157" cy="389708"/>
            </a:xfrm>
            <a:prstGeom prst="rect">
              <a:avLst/>
            </a:prstGeom>
          </p:spPr>
        </p:pic>
        <p:pic>
          <p:nvPicPr>
            <p:cNvPr id="101" name="Picture 32" descr="IBT-Icons-building.png">
              <a:extLst>
                <a:ext uri="{FF2B5EF4-FFF2-40B4-BE49-F238E27FC236}">
                  <a16:creationId xmlns:a16="http://schemas.microsoft.com/office/drawing/2014/main" id="{511C592A-F044-930B-76F9-B0FC6C4F145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561268" y="1527634"/>
              <a:ext cx="242474" cy="283632"/>
            </a:xfrm>
            <a:prstGeom prst="rect">
              <a:avLst/>
            </a:prstGeom>
          </p:spPr>
        </p:pic>
        <p:pic>
          <p:nvPicPr>
            <p:cNvPr id="102" name="Picture 36" descr="IBT-Icons-peeps.png">
              <a:extLst>
                <a:ext uri="{FF2B5EF4-FFF2-40B4-BE49-F238E27FC236}">
                  <a16:creationId xmlns:a16="http://schemas.microsoft.com/office/drawing/2014/main" id="{6FD51714-75AC-291E-10D6-165CEFE7B47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2866" y="1474596"/>
              <a:ext cx="333157" cy="389708"/>
            </a:xfrm>
            <a:prstGeom prst="rect">
              <a:avLst/>
            </a:prstGeom>
          </p:spPr>
        </p:pic>
        <p:pic>
          <p:nvPicPr>
            <p:cNvPr id="103" name="Picture 32" descr="IBT-Icons-building.png">
              <a:extLst>
                <a:ext uri="{FF2B5EF4-FFF2-40B4-BE49-F238E27FC236}">
                  <a16:creationId xmlns:a16="http://schemas.microsoft.com/office/drawing/2014/main" id="{4402A2A9-FC03-D972-C50E-F7CD1F867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15799" y="1527634"/>
              <a:ext cx="242474" cy="283632"/>
            </a:xfrm>
            <a:prstGeom prst="rect">
              <a:avLst/>
            </a:prstGeom>
          </p:spPr>
        </p:pic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110E1D73-A248-991C-F2D5-C0326DB18308}"/>
                </a:ext>
              </a:extLst>
            </p:cNvPr>
            <p:cNvGrpSpPr/>
            <p:nvPr/>
          </p:nvGrpSpPr>
          <p:grpSpPr>
            <a:xfrm>
              <a:off x="3755021" y="2177594"/>
              <a:ext cx="1630088" cy="1830728"/>
              <a:chOff x="3755021" y="2067695"/>
              <a:chExt cx="1630088" cy="1830728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78070DB9-A980-2F30-993C-3507D0DDD692}"/>
                  </a:ext>
                </a:extLst>
              </p:cNvPr>
              <p:cNvSpPr/>
              <p:nvPr/>
            </p:nvSpPr>
            <p:spPr>
              <a:xfrm>
                <a:off x="3763648" y="2067695"/>
                <a:ext cx="1605309" cy="1830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107" name="Rectangle 106">
                <a:extLst>
                  <a:ext uri="{FF2B5EF4-FFF2-40B4-BE49-F238E27FC236}">
                    <a16:creationId xmlns:a16="http://schemas.microsoft.com/office/drawing/2014/main" id="{0DA87439-9FB4-C516-6862-6173027E50D1}"/>
                  </a:ext>
                </a:extLst>
              </p:cNvPr>
              <p:cNvSpPr/>
              <p:nvPr/>
            </p:nvSpPr>
            <p:spPr>
              <a:xfrm>
                <a:off x="3763648" y="2067695"/>
                <a:ext cx="1621461" cy="2308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fr-FR" sz="900" b="1" cap="small" dirty="0">
                    <a:solidFill>
                      <a:srgbClr val="002060"/>
                    </a:solidFill>
                  </a:rPr>
                  <a:t>Delta Security Solutions</a:t>
                </a:r>
              </a:p>
            </p:txBody>
          </p:sp>
          <p:sp>
            <p:nvSpPr>
              <p:cNvPr id="108" name="Text Box 14">
                <a:extLst>
                  <a:ext uri="{FF2B5EF4-FFF2-40B4-BE49-F238E27FC236}">
                    <a16:creationId xmlns:a16="http://schemas.microsoft.com/office/drawing/2014/main" id="{38FEDCB8-AB46-4AA1-FB8C-0945C544A3B7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3755021" y="3528760"/>
                <a:ext cx="1608084" cy="34092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en-US" sz="900" dirty="0">
                    <a:solidFill>
                      <a:schemeClr val="bg1">
                        <a:lumMod val="50000"/>
                      </a:schemeClr>
                    </a:solidFill>
                  </a:rPr>
                  <a:t>~900 </a:t>
                </a: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collaborateurs</a:t>
                </a:r>
              </a:p>
              <a:p>
                <a:pPr algn="ctr">
                  <a:lnSpc>
                    <a:spcPct val="60000"/>
                  </a:lnSpc>
                  <a:spcAft>
                    <a:spcPts val="600"/>
                  </a:spcAft>
                  <a:tabLst>
                    <a:tab pos="1196975" algn="l"/>
                  </a:tabLst>
                </a:pPr>
                <a:r>
                  <a:rPr lang="fr-FR" sz="900" noProof="1">
                    <a:solidFill>
                      <a:schemeClr val="bg1">
                        <a:lumMod val="50000"/>
                      </a:schemeClr>
                    </a:solidFill>
                  </a:rPr>
                  <a:t>51 établissements</a:t>
                </a:r>
              </a:p>
            </p:txBody>
          </p:sp>
          <p:pic>
            <p:nvPicPr>
              <p:cNvPr id="109" name="Image 108">
                <a:extLst>
                  <a:ext uri="{FF2B5EF4-FFF2-40B4-BE49-F238E27FC236}">
                    <a16:creationId xmlns:a16="http://schemas.microsoft.com/office/drawing/2014/main" id="{B74F9A8C-E73A-8FEC-009F-708AA7D0EE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97415" y="2800344"/>
                <a:ext cx="745239" cy="230759"/>
              </a:xfrm>
              <a:prstGeom prst="rect">
                <a:avLst/>
              </a:prstGeom>
            </p:spPr>
          </p:pic>
          <p:pic>
            <p:nvPicPr>
              <p:cNvPr id="110" name="Image 109">
                <a:extLst>
                  <a:ext uri="{FF2B5EF4-FFF2-40B4-BE49-F238E27FC236}">
                    <a16:creationId xmlns:a16="http://schemas.microsoft.com/office/drawing/2014/main" id="{435AAC23-ED7C-702B-1798-E2E3109AC2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827292" y="2512312"/>
                <a:ext cx="1461459" cy="193424"/>
              </a:xfrm>
              <a:prstGeom prst="rect">
                <a:avLst/>
              </a:prstGeom>
            </p:spPr>
          </p:pic>
        </p:grpSp>
        <p:sp>
          <p:nvSpPr>
            <p:cNvPr id="105" name="ZoneTexte 104">
              <a:extLst>
                <a:ext uri="{FF2B5EF4-FFF2-40B4-BE49-F238E27FC236}">
                  <a16:creationId xmlns:a16="http://schemas.microsoft.com/office/drawing/2014/main" id="{D85A61CB-1528-31BD-C14A-A23AB40A79E7}"/>
                </a:ext>
              </a:extLst>
            </p:cNvPr>
            <p:cNvSpPr txBox="1"/>
            <p:nvPr/>
          </p:nvSpPr>
          <p:spPr>
            <a:xfrm>
              <a:off x="2195896" y="4578668"/>
              <a:ext cx="667740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Services de télésurveillances opérés par : Chubb Delta Télésurveillance. Société par Actions Simplifiées au capital de 1 045 612,72 €, 320 975 691 RCS Lyon. Siège social : Rue du Château d’Eau, 69410 Champagne-au-Mont-d’ Or. Autorisation d’exercer n°AUT-069-2118-04-04-20190368214 délivrée le 04/04/2019 par le CNAPS Sud-Est Lyon. </a:t>
              </a:r>
            </a:p>
            <a:p>
              <a:pPr marL="0" marR="0" lvl="0" indent="0" algn="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Article L612-14 du code de sécurité intérieure :  "L’autorisation d’exercice ne confère aucune prérogative de puissance publique à l’entreprise ou aux personnes qui en bénéficient."</a:t>
              </a:r>
            </a:p>
          </p:txBody>
        </p:sp>
      </p:grpSp>
      <p:sp>
        <p:nvSpPr>
          <p:cNvPr id="126" name="Rectangle 125">
            <a:extLst>
              <a:ext uri="{FF2B5EF4-FFF2-40B4-BE49-F238E27FC236}">
                <a16:creationId xmlns:a16="http://schemas.microsoft.com/office/drawing/2014/main" id="{68DCD2B3-F5DE-C877-50E4-E5A379A87AEA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Chubb Fire &amp; Security en France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F5A4A0BE-C85E-70DD-4CCB-CCD741752E19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3" name="Image 2">
              <a:hlinkClick r:id="rId15" action="ppaction://hlinksldjump"/>
              <a:extLst>
                <a:ext uri="{FF2B5EF4-FFF2-40B4-BE49-F238E27FC236}">
                  <a16:creationId xmlns:a16="http://schemas.microsoft.com/office/drawing/2014/main" id="{CE38841F-5881-EE14-A473-402931DB1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4" name="Image 3">
              <a:hlinkClick r:id="rId17" action="ppaction://hlinksldjump"/>
              <a:extLst>
                <a:ext uri="{FF2B5EF4-FFF2-40B4-BE49-F238E27FC236}">
                  <a16:creationId xmlns:a16="http://schemas.microsoft.com/office/drawing/2014/main" id="{1B3A96CC-9E4B-2E25-7EAF-119C9CA6C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5" name="Image 4">
              <a:hlinkClick r:id="rId19" action="ppaction://hlinksldjump"/>
              <a:extLst>
                <a:ext uri="{FF2B5EF4-FFF2-40B4-BE49-F238E27FC236}">
                  <a16:creationId xmlns:a16="http://schemas.microsoft.com/office/drawing/2014/main" id="{FEFA4282-7362-DFED-A6B8-7A2510A627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0060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AE5BB36-193C-E11A-09C2-71FC53558867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Titre 4">
            <a:extLst>
              <a:ext uri="{FF2B5EF4-FFF2-40B4-BE49-F238E27FC236}">
                <a16:creationId xmlns:a16="http://schemas.microsoft.com/office/drawing/2014/main" id="{E3700DD4-0ED9-BB61-E364-B16E5761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Chubb France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BD2A2713-28B4-E8FB-15B1-37FCFED63611}"/>
              </a:ext>
            </a:extLst>
          </p:cNvPr>
          <p:cNvGrpSpPr/>
          <p:nvPr/>
        </p:nvGrpSpPr>
        <p:grpSpPr>
          <a:xfrm>
            <a:off x="107504" y="1155153"/>
            <a:ext cx="8765793" cy="3426153"/>
            <a:chOff x="107504" y="1491630"/>
            <a:chExt cx="8765793" cy="3426153"/>
          </a:xfrm>
        </p:grpSpPr>
        <p:grpSp>
          <p:nvGrpSpPr>
            <p:cNvPr id="18" name="Groupe 17">
              <a:extLst>
                <a:ext uri="{FF2B5EF4-FFF2-40B4-BE49-F238E27FC236}">
                  <a16:creationId xmlns:a16="http://schemas.microsoft.com/office/drawing/2014/main" id="{1AD97671-5FDA-BB97-5460-E90C7970E0D2}"/>
                </a:ext>
              </a:extLst>
            </p:cNvPr>
            <p:cNvGrpSpPr/>
            <p:nvPr/>
          </p:nvGrpSpPr>
          <p:grpSpPr>
            <a:xfrm>
              <a:off x="378262" y="1573323"/>
              <a:ext cx="8352927" cy="2932959"/>
              <a:chOff x="323528" y="1584175"/>
              <a:chExt cx="8352927" cy="2932959"/>
            </a:xfrm>
          </p:grpSpPr>
          <p:pic>
            <p:nvPicPr>
              <p:cNvPr id="103" name="Image 102">
                <a:extLst>
                  <a:ext uri="{FF2B5EF4-FFF2-40B4-BE49-F238E27FC236}">
                    <a16:creationId xmlns:a16="http://schemas.microsoft.com/office/drawing/2014/main" id="{4C325E94-C7CB-C98B-5492-A6300269AE0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7744" y="1584775"/>
                <a:ext cx="4993900" cy="2925213"/>
              </a:xfrm>
              <a:prstGeom prst="rect">
                <a:avLst/>
              </a:prstGeom>
            </p:spPr>
          </p:pic>
          <p:pic>
            <p:nvPicPr>
              <p:cNvPr id="104" name="Image 103" descr="Une image contenant intérieur, plafond, place&#10;&#10;Description générée automatiquement">
                <a:extLst>
                  <a:ext uri="{FF2B5EF4-FFF2-40B4-BE49-F238E27FC236}">
                    <a16:creationId xmlns:a16="http://schemas.microsoft.com/office/drawing/2014/main" id="{EDF12465-3360-33B6-B7C2-219C9A797D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3528" y="1584175"/>
                <a:ext cx="3600400" cy="2923869"/>
              </a:xfrm>
              <a:prstGeom prst="rect">
                <a:avLst/>
              </a:prstGeom>
            </p:spPr>
          </p:pic>
          <p:pic>
            <p:nvPicPr>
              <p:cNvPr id="105" name="Image 104" descr="Une image contenant ciel, extérieur&#10;&#10;Description générée automatiquement">
                <a:extLst>
                  <a:ext uri="{FF2B5EF4-FFF2-40B4-BE49-F238E27FC236}">
                    <a16:creationId xmlns:a16="http://schemas.microsoft.com/office/drawing/2014/main" id="{341F5EB4-9523-13FC-BAA6-DB0A684765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0192" y="1584175"/>
                <a:ext cx="2376263" cy="2932959"/>
              </a:xfrm>
              <a:prstGeom prst="rect">
                <a:avLst/>
              </a:prstGeom>
            </p:spPr>
          </p:pic>
        </p:grpSp>
        <p:pic>
          <p:nvPicPr>
            <p:cNvPr id="19" name="Image 18" descr="Une image contenant extérieur, arbre, terrain, pierre&#10;&#10;Description générée automatiquement">
              <a:extLst>
                <a:ext uri="{FF2B5EF4-FFF2-40B4-BE49-F238E27FC236}">
                  <a16:creationId xmlns:a16="http://schemas.microsoft.com/office/drawing/2014/main" id="{67C83DBD-2540-06FF-0CC2-7741BBB27F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741" t="7029" r="54226" b="5047"/>
            <a:stretch/>
          </p:blipFill>
          <p:spPr>
            <a:xfrm>
              <a:off x="220772" y="1609063"/>
              <a:ext cx="1366613" cy="2759174"/>
            </a:xfrm>
            <a:prstGeom prst="rect">
              <a:avLst/>
            </a:prstGeom>
          </p:spPr>
        </p:pic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D1FDFFC-5C1A-06D5-3316-4751778E2D2B}"/>
                </a:ext>
              </a:extLst>
            </p:cNvPr>
            <p:cNvSpPr/>
            <p:nvPr/>
          </p:nvSpPr>
          <p:spPr>
            <a:xfrm>
              <a:off x="107504" y="1491630"/>
              <a:ext cx="8765793" cy="30963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23" name="ZoneTexte 22">
              <a:extLst>
                <a:ext uri="{FF2B5EF4-FFF2-40B4-BE49-F238E27FC236}">
                  <a16:creationId xmlns:a16="http://schemas.microsoft.com/office/drawing/2014/main" id="{A244641B-697D-2E40-A45F-FD87B3FCCEF2}"/>
                </a:ext>
              </a:extLst>
            </p:cNvPr>
            <p:cNvSpPr txBox="1"/>
            <p:nvPr/>
          </p:nvSpPr>
          <p:spPr>
            <a:xfrm>
              <a:off x="1957127" y="4594618"/>
              <a:ext cx="6916169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r" defTabSz="91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3000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(2)</a:t>
              </a: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SMC est une marque commerciale de Chubb Delta Télésurveillance - Société par Actions Simplifiées au capital de 1045612,72€. 320 975 691 RCS Lyon. Siège social : 9, rue du Chateau d’eau - Parc d’Affaires de Dardilly - BP 70 - 69543 Champagne au Mont d’Or Cedex. *Autorisation d’exercer n°AUT-069-2118-04-04-20190368214 délivrée le 04/04/2019 par le CNAPS Sud-Est Lyon. </a:t>
              </a:r>
            </a:p>
            <a:p>
              <a:pPr marL="0" marR="0" lvl="0" indent="0" algn="r" defTabSz="91435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65000"/>
                      <a:lumOff val="35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Article L612-14 du code de sécurité intérieure : « L’autorisation d’exercice ne confère aucune prérogative de puissance publique à l’entreprise ou aux personnes qui en bénéficient ». </a:t>
              </a:r>
            </a:p>
          </p:txBody>
        </p:sp>
        <p:sp>
          <p:nvSpPr>
            <p:cNvPr id="25" name="Flèche : pentagone 24">
              <a:extLst>
                <a:ext uri="{FF2B5EF4-FFF2-40B4-BE49-F238E27FC236}">
                  <a16:creationId xmlns:a16="http://schemas.microsoft.com/office/drawing/2014/main" id="{F77BAE07-A5F0-C15C-B88A-B370EF2BDF7B}"/>
                </a:ext>
              </a:extLst>
            </p:cNvPr>
            <p:cNvSpPr/>
            <p:nvPr/>
          </p:nvSpPr>
          <p:spPr>
            <a:xfrm rot="5400000">
              <a:off x="4744009" y="2133390"/>
              <a:ext cx="510893" cy="1796136"/>
            </a:xfrm>
            <a:prstGeom prst="homePlat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tx2">
                  <a:lumMod val="40000"/>
                  <a:lumOff val="6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99823571">
                    <a:custGeom>
                      <a:avLst/>
                      <a:gdLst>
                        <a:gd name="connsiteX0" fmla="*/ 0 w 510893"/>
                        <a:gd name="connsiteY0" fmla="*/ 0 h 362824"/>
                        <a:gd name="connsiteX1" fmla="*/ 329481 w 510893"/>
                        <a:gd name="connsiteY1" fmla="*/ 0 h 362824"/>
                        <a:gd name="connsiteX2" fmla="*/ 510893 w 510893"/>
                        <a:gd name="connsiteY2" fmla="*/ 181412 h 362824"/>
                        <a:gd name="connsiteX3" fmla="*/ 329481 w 510893"/>
                        <a:gd name="connsiteY3" fmla="*/ 362824 h 362824"/>
                        <a:gd name="connsiteX4" fmla="*/ 0 w 510893"/>
                        <a:gd name="connsiteY4" fmla="*/ 362824 h 362824"/>
                        <a:gd name="connsiteX5" fmla="*/ 0 w 510893"/>
                        <a:gd name="connsiteY5" fmla="*/ 0 h 362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10893" h="362824" fill="none" extrusionOk="0">
                          <a:moveTo>
                            <a:pt x="0" y="0"/>
                          </a:moveTo>
                          <a:cubicBezTo>
                            <a:pt x="144367" y="-12380"/>
                            <a:pt x="238979" y="17128"/>
                            <a:pt x="329481" y="0"/>
                          </a:cubicBezTo>
                          <a:cubicBezTo>
                            <a:pt x="378311" y="32551"/>
                            <a:pt x="456460" y="131736"/>
                            <a:pt x="510893" y="181412"/>
                          </a:cubicBezTo>
                          <a:cubicBezTo>
                            <a:pt x="446988" y="272372"/>
                            <a:pt x="404298" y="259015"/>
                            <a:pt x="329481" y="362824"/>
                          </a:cubicBezTo>
                          <a:cubicBezTo>
                            <a:pt x="228327" y="401684"/>
                            <a:pt x="135751" y="349565"/>
                            <a:pt x="0" y="362824"/>
                          </a:cubicBezTo>
                          <a:cubicBezTo>
                            <a:pt x="-19123" y="282929"/>
                            <a:pt x="22088" y="93355"/>
                            <a:pt x="0" y="0"/>
                          </a:cubicBezTo>
                          <a:close/>
                        </a:path>
                        <a:path w="510893" h="362824" stroke="0" extrusionOk="0">
                          <a:moveTo>
                            <a:pt x="0" y="0"/>
                          </a:moveTo>
                          <a:cubicBezTo>
                            <a:pt x="146906" y="-6769"/>
                            <a:pt x="200276" y="18340"/>
                            <a:pt x="329481" y="0"/>
                          </a:cubicBezTo>
                          <a:cubicBezTo>
                            <a:pt x="384770" y="27636"/>
                            <a:pt x="429793" y="140476"/>
                            <a:pt x="510893" y="181412"/>
                          </a:cubicBezTo>
                          <a:cubicBezTo>
                            <a:pt x="448092" y="269308"/>
                            <a:pt x="361547" y="293836"/>
                            <a:pt x="329481" y="362824"/>
                          </a:cubicBezTo>
                          <a:cubicBezTo>
                            <a:pt x="258505" y="366103"/>
                            <a:pt x="118554" y="351850"/>
                            <a:pt x="0" y="362824"/>
                          </a:cubicBezTo>
                          <a:cubicBezTo>
                            <a:pt x="-21687" y="241861"/>
                            <a:pt x="27757" y="117953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Flèche : pentagone 26">
              <a:extLst>
                <a:ext uri="{FF2B5EF4-FFF2-40B4-BE49-F238E27FC236}">
                  <a16:creationId xmlns:a16="http://schemas.microsoft.com/office/drawing/2014/main" id="{DEAB3391-91DF-9360-D286-08CCBE7DC783}"/>
                </a:ext>
              </a:extLst>
            </p:cNvPr>
            <p:cNvSpPr/>
            <p:nvPr/>
          </p:nvSpPr>
          <p:spPr>
            <a:xfrm rot="16200000">
              <a:off x="4744010" y="1458636"/>
              <a:ext cx="510893" cy="1796137"/>
            </a:xfrm>
            <a:prstGeom prst="homePlate">
              <a:avLst/>
            </a:prstGeom>
            <a:solidFill>
              <a:schemeClr val="accent3">
                <a:lumMod val="40000"/>
                <a:lumOff val="60000"/>
              </a:schemeClr>
            </a:solidFill>
            <a:ln w="19050">
              <a:solidFill>
                <a:schemeClr val="accent2">
                  <a:lumMod val="60000"/>
                  <a:lumOff val="4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510893"/>
                        <a:gd name="connsiteY0" fmla="*/ 0 h 362824"/>
                        <a:gd name="connsiteX1" fmla="*/ 329481 w 510893"/>
                        <a:gd name="connsiteY1" fmla="*/ 0 h 362824"/>
                        <a:gd name="connsiteX2" fmla="*/ 510893 w 510893"/>
                        <a:gd name="connsiteY2" fmla="*/ 181412 h 362824"/>
                        <a:gd name="connsiteX3" fmla="*/ 329481 w 510893"/>
                        <a:gd name="connsiteY3" fmla="*/ 362824 h 362824"/>
                        <a:gd name="connsiteX4" fmla="*/ 0 w 510893"/>
                        <a:gd name="connsiteY4" fmla="*/ 362824 h 362824"/>
                        <a:gd name="connsiteX5" fmla="*/ 0 w 510893"/>
                        <a:gd name="connsiteY5" fmla="*/ 0 h 362824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</a:cxnLst>
                      <a:rect l="l" t="t" r="r" b="b"/>
                      <a:pathLst>
                        <a:path w="510893" h="362824" fill="none" extrusionOk="0">
                          <a:moveTo>
                            <a:pt x="0" y="0"/>
                          </a:moveTo>
                          <a:cubicBezTo>
                            <a:pt x="112282" y="-32550"/>
                            <a:pt x="200450" y="26130"/>
                            <a:pt x="329481" y="0"/>
                          </a:cubicBezTo>
                          <a:cubicBezTo>
                            <a:pt x="382228" y="24241"/>
                            <a:pt x="436176" y="125889"/>
                            <a:pt x="510893" y="181412"/>
                          </a:cubicBezTo>
                          <a:cubicBezTo>
                            <a:pt x="446924" y="277024"/>
                            <a:pt x="389576" y="277799"/>
                            <a:pt x="329481" y="362824"/>
                          </a:cubicBezTo>
                          <a:cubicBezTo>
                            <a:pt x="176394" y="368383"/>
                            <a:pt x="81448" y="348977"/>
                            <a:pt x="0" y="362824"/>
                          </a:cubicBezTo>
                          <a:cubicBezTo>
                            <a:pt x="-23144" y="192872"/>
                            <a:pt x="34268" y="74061"/>
                            <a:pt x="0" y="0"/>
                          </a:cubicBezTo>
                          <a:close/>
                        </a:path>
                        <a:path w="510893" h="362824" stroke="0" extrusionOk="0">
                          <a:moveTo>
                            <a:pt x="0" y="0"/>
                          </a:moveTo>
                          <a:cubicBezTo>
                            <a:pt x="90319" y="-39230"/>
                            <a:pt x="215501" y="14755"/>
                            <a:pt x="329481" y="0"/>
                          </a:cubicBezTo>
                          <a:cubicBezTo>
                            <a:pt x="380637" y="38723"/>
                            <a:pt x="434429" y="110313"/>
                            <a:pt x="510893" y="181412"/>
                          </a:cubicBezTo>
                          <a:cubicBezTo>
                            <a:pt x="452391" y="269672"/>
                            <a:pt x="366970" y="315471"/>
                            <a:pt x="329481" y="362824"/>
                          </a:cubicBezTo>
                          <a:cubicBezTo>
                            <a:pt x="187930" y="400097"/>
                            <a:pt x="147976" y="338573"/>
                            <a:pt x="0" y="362824"/>
                          </a:cubicBezTo>
                          <a:cubicBezTo>
                            <a:pt x="-2913" y="231618"/>
                            <a:pt x="38020" y="17233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275191F0-389E-9129-7C12-3028C727A163}"/>
                </a:ext>
              </a:extLst>
            </p:cNvPr>
            <p:cNvGrpSpPr/>
            <p:nvPr/>
          </p:nvGrpSpPr>
          <p:grpSpPr>
            <a:xfrm>
              <a:off x="1153266" y="1609061"/>
              <a:ext cx="7712627" cy="747723"/>
              <a:chOff x="1153266" y="1609061"/>
              <a:chExt cx="7712627" cy="747723"/>
            </a:xfrm>
          </p:grpSpPr>
          <p:sp>
            <p:nvSpPr>
              <p:cNvPr id="92" name="Carré corné 88">
                <a:extLst>
                  <a:ext uri="{FF2B5EF4-FFF2-40B4-BE49-F238E27FC236}">
                    <a16:creationId xmlns:a16="http://schemas.microsoft.com/office/drawing/2014/main" id="{7D12344A-7CAF-F2DF-D4CE-BF7DBA5A2C4A}"/>
                  </a:ext>
                </a:extLst>
              </p:cNvPr>
              <p:cNvSpPr/>
              <p:nvPr/>
            </p:nvSpPr>
            <p:spPr>
              <a:xfrm>
                <a:off x="6368982" y="1609061"/>
                <a:ext cx="2496911" cy="747723"/>
              </a:xfrm>
              <a:prstGeom prst="foldedCorner">
                <a:avLst/>
              </a:prstGeom>
              <a:solidFill>
                <a:schemeClr val="accent2">
                  <a:lumMod val="20000"/>
                  <a:lumOff val="80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93" name="Rectangle 92">
                <a:extLst>
                  <a:ext uri="{FF2B5EF4-FFF2-40B4-BE49-F238E27FC236}">
                    <a16:creationId xmlns:a16="http://schemas.microsoft.com/office/drawing/2014/main" id="{5B942B0C-19B2-808B-E644-B42C65E7553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71894" y="1628979"/>
                <a:ext cx="2481909" cy="70788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B5F0"/>
                  </a:buClr>
                  <a:buSzTx/>
                  <a:buFont typeface="Wingdings 2" pitchFamily="18" charset="2"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Extincteurs portatifs / mobiles, </a:t>
                </a:r>
              </a:p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B5F0"/>
                  </a:buClr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extinction autonome, robinets d’incendie armés, éclairage de sécurité, colonnes incendie, </a:t>
                </a:r>
              </a:p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80B5F0"/>
                  </a:buClr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8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plans &amp; signalétique, protection respiratoire, défibrillateurs, désenfumage, portes coupe feu, </a:t>
                </a:r>
              </a:p>
            </p:txBody>
          </p:sp>
          <p:grpSp>
            <p:nvGrpSpPr>
              <p:cNvPr id="94" name="Groupe 93">
                <a:extLst>
                  <a:ext uri="{FF2B5EF4-FFF2-40B4-BE49-F238E27FC236}">
                    <a16:creationId xmlns:a16="http://schemas.microsoft.com/office/drawing/2014/main" id="{4F41C079-CA82-7A1F-0F56-CA7AE2945A1F}"/>
                  </a:ext>
                </a:extLst>
              </p:cNvPr>
              <p:cNvGrpSpPr/>
              <p:nvPr/>
            </p:nvGrpSpPr>
            <p:grpSpPr>
              <a:xfrm>
                <a:off x="3954635" y="1676922"/>
                <a:ext cx="2417566" cy="612000"/>
                <a:chOff x="3635897" y="1924685"/>
                <a:chExt cx="2736304" cy="612000"/>
              </a:xfrm>
            </p:grpSpPr>
            <p:sp>
              <p:nvSpPr>
                <p:cNvPr id="98" name="ZoneTexte 63">
                  <a:extLst>
                    <a:ext uri="{FF2B5EF4-FFF2-40B4-BE49-F238E27FC236}">
                      <a16:creationId xmlns:a16="http://schemas.microsoft.com/office/drawing/2014/main" id="{889DA4A0-54CD-8407-5DCF-1B6DB7E4C6A0}"/>
                    </a:ext>
                  </a:extLst>
                </p:cNvPr>
                <p:cNvSpPr txBox="1"/>
                <p:nvPr/>
              </p:nvSpPr>
              <p:spPr>
                <a:xfrm>
                  <a:off x="3635897" y="1924685"/>
                  <a:ext cx="2736304" cy="612000"/>
                </a:xfrm>
                <a:prstGeom prst="stripedRightArrow">
                  <a:avLst/>
                </a:prstGeom>
                <a:solidFill>
                  <a:srgbClr val="C00000"/>
                </a:solidFill>
              </p:spPr>
              <p:txBody>
                <a:bodyPr wrap="square" rtlCol="0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1" i="0" u="none" strike="noStrike" kern="1200" cap="sm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ZoneTexte 101">
                  <a:extLst>
                    <a:ext uri="{FF2B5EF4-FFF2-40B4-BE49-F238E27FC236}">
                      <a16:creationId xmlns:a16="http://schemas.microsoft.com/office/drawing/2014/main" id="{1C7E19DB-E2C1-F5E8-A1FB-C31CF9E45DDB}"/>
                    </a:ext>
                  </a:extLst>
                </p:cNvPr>
                <p:cNvSpPr txBox="1"/>
                <p:nvPr/>
              </p:nvSpPr>
              <p:spPr>
                <a:xfrm>
                  <a:off x="3725401" y="2046019"/>
                  <a:ext cx="25572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Protection incendie</a:t>
                  </a:r>
                </a:p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installation – maintenance et service</a:t>
                  </a:r>
                </a:p>
              </p:txBody>
            </p:sp>
          </p:grpSp>
          <p:pic>
            <p:nvPicPr>
              <p:cNvPr id="95" name="Image 94">
                <a:extLst>
                  <a:ext uri="{FF2B5EF4-FFF2-40B4-BE49-F238E27FC236}">
                    <a16:creationId xmlns:a16="http://schemas.microsoft.com/office/drawing/2014/main" id="{376FC4CE-A348-81E3-F03D-60362F0E30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074337" y="1749585"/>
                <a:ext cx="771569" cy="466675"/>
              </a:xfrm>
              <a:prstGeom prst="rect">
                <a:avLst/>
              </a:prstGeom>
            </p:spPr>
          </p:pic>
          <p:pic>
            <p:nvPicPr>
              <p:cNvPr id="96" name="Image 95">
                <a:extLst>
                  <a:ext uri="{FF2B5EF4-FFF2-40B4-BE49-F238E27FC236}">
                    <a16:creationId xmlns:a16="http://schemas.microsoft.com/office/drawing/2014/main" id="{8E8F1CD2-3254-4107-A81A-5534915224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17694" y="1746954"/>
                <a:ext cx="462683" cy="471937"/>
              </a:xfrm>
              <a:prstGeom prst="rect">
                <a:avLst/>
              </a:prstGeom>
            </p:spPr>
          </p:pic>
          <p:pic>
            <p:nvPicPr>
              <p:cNvPr id="97" name="Image 96">
                <a:extLst>
                  <a:ext uri="{FF2B5EF4-FFF2-40B4-BE49-F238E27FC236}">
                    <a16:creationId xmlns:a16="http://schemas.microsoft.com/office/drawing/2014/main" id="{547A318B-998A-3E33-C795-E0B21D94079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266" y="1866296"/>
                <a:ext cx="788359" cy="233253"/>
              </a:xfrm>
              <a:prstGeom prst="rect">
                <a:avLst/>
              </a:prstGeom>
            </p:spPr>
          </p:pic>
        </p:grpSp>
        <p:grpSp>
          <p:nvGrpSpPr>
            <p:cNvPr id="33" name="Groupe 32">
              <a:extLst>
                <a:ext uri="{FF2B5EF4-FFF2-40B4-BE49-F238E27FC236}">
                  <a16:creationId xmlns:a16="http://schemas.microsoft.com/office/drawing/2014/main" id="{77477BBE-8404-F301-EB56-8EDEF8B1C61D}"/>
                </a:ext>
              </a:extLst>
            </p:cNvPr>
            <p:cNvGrpSpPr/>
            <p:nvPr/>
          </p:nvGrpSpPr>
          <p:grpSpPr>
            <a:xfrm>
              <a:off x="1153266" y="2356625"/>
              <a:ext cx="7712738" cy="1327708"/>
              <a:chOff x="1153266" y="2356625"/>
              <a:chExt cx="7712738" cy="1327708"/>
            </a:xfrm>
          </p:grpSpPr>
          <p:grpSp>
            <p:nvGrpSpPr>
              <p:cNvPr id="45" name="Groupe 44">
                <a:extLst>
                  <a:ext uri="{FF2B5EF4-FFF2-40B4-BE49-F238E27FC236}">
                    <a16:creationId xmlns:a16="http://schemas.microsoft.com/office/drawing/2014/main" id="{CCB10BE3-1B07-2B65-B963-D031EA005C57}"/>
                  </a:ext>
                </a:extLst>
              </p:cNvPr>
              <p:cNvGrpSpPr/>
              <p:nvPr/>
            </p:nvGrpSpPr>
            <p:grpSpPr>
              <a:xfrm>
                <a:off x="2074337" y="2356625"/>
                <a:ext cx="6789213" cy="680176"/>
                <a:chOff x="2074337" y="2356625"/>
                <a:chExt cx="6789213" cy="680176"/>
              </a:xfrm>
            </p:grpSpPr>
            <p:pic>
              <p:nvPicPr>
                <p:cNvPr id="81" name="Image 80">
                  <a:extLst>
                    <a:ext uri="{FF2B5EF4-FFF2-40B4-BE49-F238E27FC236}">
                      <a16:creationId xmlns:a16="http://schemas.microsoft.com/office/drawing/2014/main" id="{49FACA25-DC41-79F5-3795-8F4F4CA0B39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r="12653"/>
                <a:stretch/>
              </p:blipFill>
              <p:spPr>
                <a:xfrm>
                  <a:off x="3141496" y="2451636"/>
                  <a:ext cx="654732" cy="49015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82" name="Carré corné 85">
                  <a:extLst>
                    <a:ext uri="{FF2B5EF4-FFF2-40B4-BE49-F238E27FC236}">
                      <a16:creationId xmlns:a16="http://schemas.microsoft.com/office/drawing/2014/main" id="{500D2A0F-C110-61B3-18B5-A7F710A67C34}"/>
                    </a:ext>
                  </a:extLst>
                </p:cNvPr>
                <p:cNvSpPr/>
                <p:nvPr/>
              </p:nvSpPr>
              <p:spPr>
                <a:xfrm>
                  <a:off x="6374775" y="2356625"/>
                  <a:ext cx="2488775" cy="680176"/>
                </a:xfrm>
                <a:prstGeom prst="foldedCorner">
                  <a:avLst/>
                </a:prstGeom>
                <a:solidFill>
                  <a:schemeClr val="accent3">
                    <a:lumMod val="40000"/>
                    <a:lumOff val="60000"/>
                    <a:alpha val="56863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2131FA91-C919-B585-75A2-A7445EE3BCD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71894" y="2404326"/>
                  <a:ext cx="2481909" cy="5847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66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Formations à l’évacuation incendie,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66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formations diplômantes et qualifiantes,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66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formations  à l’exploitation des S.S.I., conseil,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6600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rédaction des Plans d’Organisation Internes. </a:t>
                  </a:r>
                </a:p>
              </p:txBody>
            </p:sp>
            <p:grpSp>
              <p:nvGrpSpPr>
                <p:cNvPr id="84" name="Groupe 83">
                  <a:extLst>
                    <a:ext uri="{FF2B5EF4-FFF2-40B4-BE49-F238E27FC236}">
                      <a16:creationId xmlns:a16="http://schemas.microsoft.com/office/drawing/2014/main" id="{D33E910A-8BC7-3373-D76F-BD2EC5D812DE}"/>
                    </a:ext>
                  </a:extLst>
                </p:cNvPr>
                <p:cNvGrpSpPr/>
                <p:nvPr/>
              </p:nvGrpSpPr>
              <p:grpSpPr>
                <a:xfrm>
                  <a:off x="3954327" y="2390713"/>
                  <a:ext cx="2417567" cy="612000"/>
                  <a:chOff x="3954327" y="2799484"/>
                  <a:chExt cx="2417567" cy="612000"/>
                </a:xfrm>
              </p:grpSpPr>
              <p:sp>
                <p:nvSpPr>
                  <p:cNvPr id="88" name="ZoneTexte 77">
                    <a:extLst>
                      <a:ext uri="{FF2B5EF4-FFF2-40B4-BE49-F238E27FC236}">
                        <a16:creationId xmlns:a16="http://schemas.microsoft.com/office/drawing/2014/main" id="{0CD681AD-408B-5E08-E178-E1D08D219C63}"/>
                      </a:ext>
                    </a:extLst>
                  </p:cNvPr>
                  <p:cNvSpPr txBox="1"/>
                  <p:nvPr/>
                </p:nvSpPr>
                <p:spPr>
                  <a:xfrm>
                    <a:off x="3954327" y="2799484"/>
                    <a:ext cx="2417567" cy="612000"/>
                  </a:xfrm>
                  <a:prstGeom prst="stripedRightArrow">
                    <a:avLst/>
                  </a:prstGeom>
                  <a:solidFill>
                    <a:srgbClr val="00B050"/>
                  </a:solidFill>
                </p:spPr>
                <p:txBody>
                  <a:bodyPr wrap="square" rtlCol="0" anchor="ctr" anchorCtr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91" name="ZoneTexte 90">
                    <a:extLst>
                      <a:ext uri="{FF2B5EF4-FFF2-40B4-BE49-F238E27FC236}">
                        <a16:creationId xmlns:a16="http://schemas.microsoft.com/office/drawing/2014/main" id="{CF507972-A52A-7DB9-D315-0F67936269D3}"/>
                      </a:ext>
                    </a:extLst>
                  </p:cNvPr>
                  <p:cNvSpPr txBox="1"/>
                  <p:nvPr/>
                </p:nvSpPr>
                <p:spPr>
                  <a:xfrm>
                    <a:off x="4033713" y="2920818"/>
                    <a:ext cx="2248831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900" b="1" i="0" u="none" strike="noStrike" kern="1200" cap="sm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Formation incendie</a:t>
                    </a:r>
                  </a:p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900" b="1" i="0" u="none" strike="noStrike" kern="1200" cap="sm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Présentiel – webinaires – mixtes </a:t>
                    </a:r>
                  </a:p>
                </p:txBody>
              </p:sp>
            </p:grpSp>
            <p:pic>
              <p:nvPicPr>
                <p:cNvPr id="85" name="Image 84">
                  <a:extLst>
                    <a:ext uri="{FF2B5EF4-FFF2-40B4-BE49-F238E27FC236}">
                      <a16:creationId xmlns:a16="http://schemas.microsoft.com/office/drawing/2014/main" id="{07EE2DFA-C200-712F-A957-77F86D69AA2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2824"/>
                <a:stretch/>
              </p:blipFill>
              <p:spPr>
                <a:xfrm>
                  <a:off x="2074337" y="2469939"/>
                  <a:ext cx="654731" cy="453548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46" name="Groupe 45">
                <a:extLst>
                  <a:ext uri="{FF2B5EF4-FFF2-40B4-BE49-F238E27FC236}">
                    <a16:creationId xmlns:a16="http://schemas.microsoft.com/office/drawing/2014/main" id="{E18614A2-7687-3B06-67FE-7B6D56159396}"/>
                  </a:ext>
                </a:extLst>
              </p:cNvPr>
              <p:cNvGrpSpPr/>
              <p:nvPr/>
            </p:nvGrpSpPr>
            <p:grpSpPr>
              <a:xfrm>
                <a:off x="2074337" y="3026115"/>
                <a:ext cx="6791667" cy="658218"/>
                <a:chOff x="2074337" y="3026115"/>
                <a:chExt cx="6791667" cy="658218"/>
              </a:xfrm>
            </p:grpSpPr>
            <p:sp>
              <p:nvSpPr>
                <p:cNvPr id="71" name="Carré corné 58">
                  <a:extLst>
                    <a:ext uri="{FF2B5EF4-FFF2-40B4-BE49-F238E27FC236}">
                      <a16:creationId xmlns:a16="http://schemas.microsoft.com/office/drawing/2014/main" id="{754A9DD0-C9CE-B560-4247-AF9C2E82B328}"/>
                    </a:ext>
                  </a:extLst>
                </p:cNvPr>
                <p:cNvSpPr/>
                <p:nvPr/>
              </p:nvSpPr>
              <p:spPr>
                <a:xfrm>
                  <a:off x="6366876" y="3026115"/>
                  <a:ext cx="2499128" cy="658218"/>
                </a:xfrm>
                <a:prstGeom prst="foldedCorner">
                  <a:avLst/>
                </a:prstGeom>
                <a:solidFill>
                  <a:schemeClr val="accent5">
                    <a:lumMod val="20000"/>
                    <a:lumOff val="80000"/>
                    <a:alpha val="57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Rectangle 71">
                  <a:extLst>
                    <a:ext uri="{FF2B5EF4-FFF2-40B4-BE49-F238E27FC236}">
                      <a16:creationId xmlns:a16="http://schemas.microsoft.com/office/drawing/2014/main" id="{71DC7486-0E00-F98E-B8C9-11A6FBEFF98C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390158" y="3062837"/>
                  <a:ext cx="2463646" cy="58477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>
                  <a:defPPr>
                    <a:defRPr lang="en-US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Détection automatique incendie,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mise en sécurité, supervision,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Systèmes, extinction autonome, </a:t>
                  </a:r>
                </a:p>
                <a:p>
                  <a:pPr marL="0" marR="0" lvl="0" indent="0" algn="r" defTabSz="912813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8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extinction automatique par gaz et mousse.</a:t>
                  </a:r>
                </a:p>
              </p:txBody>
            </p:sp>
            <p:sp>
              <p:nvSpPr>
                <p:cNvPr id="73" name="ZoneTexte 72">
                  <a:extLst>
                    <a:ext uri="{FF2B5EF4-FFF2-40B4-BE49-F238E27FC236}">
                      <a16:creationId xmlns:a16="http://schemas.microsoft.com/office/drawing/2014/main" id="{1C98EEC6-11BE-D77A-F537-C30633D1943E}"/>
                    </a:ext>
                  </a:extLst>
                </p:cNvPr>
                <p:cNvSpPr txBox="1"/>
                <p:nvPr/>
              </p:nvSpPr>
              <p:spPr>
                <a:xfrm>
                  <a:off x="3722334" y="3170558"/>
                  <a:ext cx="2557297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Systèmes incendie</a:t>
                  </a:r>
                </a:p>
                <a:p>
                  <a:pPr marL="0" marR="0" lvl="0" indent="0" algn="ctr" defTabSz="6858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installation – maintenance et service</a:t>
                  </a:r>
                </a:p>
              </p:txBody>
            </p:sp>
            <p:grpSp>
              <p:nvGrpSpPr>
                <p:cNvPr id="74" name="Groupe 73">
                  <a:extLst>
                    <a:ext uri="{FF2B5EF4-FFF2-40B4-BE49-F238E27FC236}">
                      <a16:creationId xmlns:a16="http://schemas.microsoft.com/office/drawing/2014/main" id="{A8F57053-4EB9-7A9D-BF04-DC2A81167E5B}"/>
                    </a:ext>
                  </a:extLst>
                </p:cNvPr>
                <p:cNvGrpSpPr/>
                <p:nvPr/>
              </p:nvGrpSpPr>
              <p:grpSpPr>
                <a:xfrm>
                  <a:off x="3951414" y="3049224"/>
                  <a:ext cx="2417568" cy="612000"/>
                  <a:chOff x="3951414" y="3233100"/>
                  <a:chExt cx="2417568" cy="612000"/>
                </a:xfrm>
              </p:grpSpPr>
              <p:sp>
                <p:nvSpPr>
                  <p:cNvPr id="78" name="ZoneTexte 72">
                    <a:extLst>
                      <a:ext uri="{FF2B5EF4-FFF2-40B4-BE49-F238E27FC236}">
                        <a16:creationId xmlns:a16="http://schemas.microsoft.com/office/drawing/2014/main" id="{E61DB6E0-1208-4B4C-41E3-CCE91FE17E5D}"/>
                      </a:ext>
                    </a:extLst>
                  </p:cNvPr>
                  <p:cNvSpPr txBox="1"/>
                  <p:nvPr/>
                </p:nvSpPr>
                <p:spPr>
                  <a:xfrm>
                    <a:off x="3951414" y="3233100"/>
                    <a:ext cx="2417568" cy="612000"/>
                  </a:xfrm>
                  <a:prstGeom prst="stripedRightArrow">
                    <a:avLst/>
                  </a:prstGeom>
                  <a:solidFill>
                    <a:srgbClr val="0070C0"/>
                  </a:solidFill>
                </p:spPr>
                <p:txBody>
                  <a:bodyPr wrap="square" rtlCol="0">
                    <a:sp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defRPr>
                    </a:lvl9pPr>
                  </a:lstStyle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900" b="1" i="0" u="none" strike="noStrike" kern="1200" cap="small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79" name="ZoneTexte 78">
                    <a:extLst>
                      <a:ext uri="{FF2B5EF4-FFF2-40B4-BE49-F238E27FC236}">
                        <a16:creationId xmlns:a16="http://schemas.microsoft.com/office/drawing/2014/main" id="{C52802C0-99C4-034E-1046-5E03E514A48F}"/>
                      </a:ext>
                    </a:extLst>
                  </p:cNvPr>
                  <p:cNvSpPr txBox="1"/>
                  <p:nvPr/>
                </p:nvSpPr>
                <p:spPr>
                  <a:xfrm>
                    <a:off x="4033713" y="3354434"/>
                    <a:ext cx="224591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900" b="1" i="0" u="none" strike="noStrike" kern="1200" cap="sm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Systèmes incendie</a:t>
                    </a:r>
                  </a:p>
                  <a:p>
                    <a:pPr marL="0" marR="0" lvl="0" indent="0" algn="ctr" defTabSz="6858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fr-FR" sz="900" b="1" i="0" u="none" strike="noStrike" kern="1200" cap="small" spc="0" normalizeH="0" baseline="0" noProof="0" dirty="0">
                        <a:ln>
                          <a:noFill/>
                        </a:ln>
                        <a:solidFill>
                          <a:prstClr val="white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rPr>
                      <a:t>installation – maintenance et service</a:t>
                    </a:r>
                  </a:p>
                </p:txBody>
              </p:sp>
            </p:grpSp>
            <p:pic>
              <p:nvPicPr>
                <p:cNvPr id="76" name="Image 75" descr="Une image contenant vert, intérieur&#10;&#10;Description générée automatiquement">
                  <a:extLst>
                    <a:ext uri="{FF2B5EF4-FFF2-40B4-BE49-F238E27FC236}">
                      <a16:creationId xmlns:a16="http://schemas.microsoft.com/office/drawing/2014/main" id="{12D568A2-36B3-C8B5-EEDA-57CB605BB0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189214" y="3132439"/>
                  <a:ext cx="560521" cy="445571"/>
                </a:xfrm>
                <a:prstGeom prst="rect">
                  <a:avLst/>
                </a:prstGeom>
              </p:spPr>
            </p:pic>
            <p:pic>
              <p:nvPicPr>
                <p:cNvPr id="77" name="Image 76">
                  <a:extLst>
                    <a:ext uri="{FF2B5EF4-FFF2-40B4-BE49-F238E27FC236}">
                      <a16:creationId xmlns:a16="http://schemas.microsoft.com/office/drawing/2014/main" id="{5CE59CC8-1C4C-8DA0-95E7-F5899BA44F3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4337" y="3098426"/>
                  <a:ext cx="927928" cy="513597"/>
                </a:xfrm>
                <a:prstGeom prst="rect">
                  <a:avLst/>
                </a:prstGeom>
              </p:spPr>
            </p:pic>
          </p:grpSp>
          <p:pic>
            <p:nvPicPr>
              <p:cNvPr id="70" name="Image 69">
                <a:extLst>
                  <a:ext uri="{FF2B5EF4-FFF2-40B4-BE49-F238E27FC236}">
                    <a16:creationId xmlns:a16="http://schemas.microsoft.com/office/drawing/2014/main" id="{E7F07CF2-E61A-12C5-7197-F7851EF49A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53266" y="2922193"/>
                <a:ext cx="801563" cy="196573"/>
              </a:xfrm>
              <a:prstGeom prst="rect">
                <a:avLst/>
              </a:prstGeom>
            </p:spPr>
          </p:pic>
        </p:grp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23385DF-C77D-239A-D91F-1C18E7049B79}"/>
                </a:ext>
              </a:extLst>
            </p:cNvPr>
            <p:cNvGrpSpPr/>
            <p:nvPr/>
          </p:nvGrpSpPr>
          <p:grpSpPr>
            <a:xfrm>
              <a:off x="1166291" y="3684333"/>
              <a:ext cx="7707006" cy="683904"/>
              <a:chOff x="1166291" y="3684333"/>
              <a:chExt cx="7707006" cy="683904"/>
            </a:xfrm>
          </p:grpSpPr>
          <p:pic>
            <p:nvPicPr>
              <p:cNvPr id="35" name="Image 34" descr="Une image contenant texte, personne, équipement électronique, ordinateur&#10;&#10;Description générée automatiquement">
                <a:extLst>
                  <a:ext uri="{FF2B5EF4-FFF2-40B4-BE49-F238E27FC236}">
                    <a16:creationId xmlns:a16="http://schemas.microsoft.com/office/drawing/2014/main" id="{A43C8DD6-FC66-6FB8-36C2-9C36391DBF3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29030" y="3808121"/>
                <a:ext cx="654734" cy="436329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36" name="Image 35" descr="Une image contenant texte, ordinateur&#10;&#10;Description générée automatiquement">
                <a:extLst>
                  <a:ext uri="{FF2B5EF4-FFF2-40B4-BE49-F238E27FC236}">
                    <a16:creationId xmlns:a16="http://schemas.microsoft.com/office/drawing/2014/main" id="{E5AA11B1-9029-F26F-D6F5-CF7238F7D9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16396" y="3808121"/>
                <a:ext cx="654732" cy="436328"/>
              </a:xfrm>
              <a:prstGeom prst="rect">
                <a:avLst/>
              </a:prstGeom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37" name="Carré corné 58">
                <a:extLst>
                  <a:ext uri="{FF2B5EF4-FFF2-40B4-BE49-F238E27FC236}">
                    <a16:creationId xmlns:a16="http://schemas.microsoft.com/office/drawing/2014/main" id="{4CE15AB3-CC37-5F28-C655-09CF7E8FA695}"/>
                  </a:ext>
                </a:extLst>
              </p:cNvPr>
              <p:cNvSpPr/>
              <p:nvPr/>
            </p:nvSpPr>
            <p:spPr>
              <a:xfrm>
                <a:off x="6368982" y="3684333"/>
                <a:ext cx="2504315" cy="683904"/>
              </a:xfrm>
              <a:prstGeom prst="foldedCorner">
                <a:avLst/>
              </a:prstGeom>
              <a:solidFill>
                <a:schemeClr val="accent6">
                  <a:lumMod val="20000"/>
                  <a:lumOff val="80000"/>
                  <a:alpha val="57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C362D07-E398-2718-0120-885F9EB8E7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90158" y="3733898"/>
                <a:ext cx="2473392" cy="58477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9933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Sites tertiaires et industriels,</a:t>
                </a:r>
              </a:p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9933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Etablissements recevant du public,</a:t>
                </a:r>
              </a:p>
              <a:p>
                <a:pPr marL="0" marR="0" lvl="0" indent="0" algn="r" defTabSz="912813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9933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Accompagnement dans l’établissement de procédures de levées de doute.</a:t>
                </a:r>
              </a:p>
            </p:txBody>
          </p:sp>
          <p:sp>
            <p:nvSpPr>
              <p:cNvPr id="39" name="ZoneTexte 72">
                <a:extLst>
                  <a:ext uri="{FF2B5EF4-FFF2-40B4-BE49-F238E27FC236}">
                    <a16:creationId xmlns:a16="http://schemas.microsoft.com/office/drawing/2014/main" id="{FE81E79A-DF5C-EE78-C4A0-BE56BDAE9450}"/>
                  </a:ext>
                </a:extLst>
              </p:cNvPr>
              <p:cNvSpPr txBox="1"/>
              <p:nvPr/>
            </p:nvSpPr>
            <p:spPr>
              <a:xfrm>
                <a:off x="3951414" y="3720285"/>
                <a:ext cx="2419674" cy="612000"/>
              </a:xfrm>
              <a:prstGeom prst="stripedRightArrow">
                <a:avLst/>
              </a:prstGeom>
              <a:solidFill>
                <a:schemeClr val="accent6">
                  <a:lumMod val="75000"/>
                </a:schemeClr>
              </a:solidFill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1" i="0" u="none" strike="noStrike" kern="1200" cap="sm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ZoneTexte 39">
                <a:extLst>
                  <a:ext uri="{FF2B5EF4-FFF2-40B4-BE49-F238E27FC236}">
                    <a16:creationId xmlns:a16="http://schemas.microsoft.com/office/drawing/2014/main" id="{309D9D01-994E-251A-30E4-67D477859D52}"/>
                  </a:ext>
                </a:extLst>
              </p:cNvPr>
              <p:cNvSpPr txBox="1"/>
              <p:nvPr/>
            </p:nvSpPr>
            <p:spPr>
              <a:xfrm>
                <a:off x="4033713" y="3841619"/>
                <a:ext cx="2248024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00" b="1" i="0" u="none" strike="noStrike" kern="1200" cap="sm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Télésurveillance</a:t>
                </a:r>
              </a:p>
              <a:p>
                <a:pPr marL="0" marR="0" lvl="0" indent="0" algn="ctr" defTabSz="6858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00" b="1" i="0" u="none" strike="noStrike" kern="1200" cap="sm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incendie</a:t>
                </a:r>
              </a:p>
            </p:txBody>
          </p:sp>
          <p:pic>
            <p:nvPicPr>
              <p:cNvPr id="44" name="Image 43">
                <a:extLst>
                  <a:ext uri="{FF2B5EF4-FFF2-40B4-BE49-F238E27FC236}">
                    <a16:creationId xmlns:a16="http://schemas.microsoft.com/office/drawing/2014/main" id="{26BBC494-AA5B-A238-3E9B-5DB29474EB6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6291" y="3903846"/>
                <a:ext cx="790836" cy="244879"/>
              </a:xfrm>
              <a:prstGeom prst="rect">
                <a:avLst/>
              </a:prstGeom>
            </p:spPr>
          </p:pic>
        </p:grpSp>
      </p:grpSp>
      <p:sp>
        <p:nvSpPr>
          <p:cNvPr id="106" name="Rectangle 105">
            <a:extLst>
              <a:ext uri="{FF2B5EF4-FFF2-40B4-BE49-F238E27FC236}">
                <a16:creationId xmlns:a16="http://schemas.microsoft.com/office/drawing/2014/main" id="{39F7AFCD-B8CD-3F58-50A1-4DF23037EB7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Nos solutions et synergies 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AB05087B-B90F-DB02-B52C-5FAB71E049AE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3" name="Image 2">
              <a:hlinkClick r:id="rId17" action="ppaction://hlinksldjump"/>
              <a:extLst>
                <a:ext uri="{FF2B5EF4-FFF2-40B4-BE49-F238E27FC236}">
                  <a16:creationId xmlns:a16="http://schemas.microsoft.com/office/drawing/2014/main" id="{2D855EA9-3BC1-C416-88BD-E81B0BB7C3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19" action="ppaction://hlinksldjump"/>
              <a:extLst>
                <a:ext uri="{FF2B5EF4-FFF2-40B4-BE49-F238E27FC236}">
                  <a16:creationId xmlns:a16="http://schemas.microsoft.com/office/drawing/2014/main" id="{94077B3C-7D79-6EA8-FC2C-9F50EF7296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21" action="ppaction://hlinksldjump"/>
              <a:extLst>
                <a:ext uri="{FF2B5EF4-FFF2-40B4-BE49-F238E27FC236}">
                  <a16:creationId xmlns:a16="http://schemas.microsoft.com/office/drawing/2014/main" id="{C520E88A-159A-92EC-DCF2-52AD31C84EBD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328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946A2C8D-96A5-8D38-1D25-566710C221F9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6" name="Titre 5">
            <a:extLst>
              <a:ext uri="{FF2B5EF4-FFF2-40B4-BE49-F238E27FC236}">
                <a16:creationId xmlns:a16="http://schemas.microsoft.com/office/drawing/2014/main" id="{834B8F89-CC38-92B7-6741-512C491E8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Chubb France</a:t>
            </a:r>
            <a:endParaRPr lang="fr-FR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A66D755-1551-410A-8833-173E85FCC8C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Nos engagements métiers et DEPF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9710D18-06C6-0EFD-CC0E-DFE558B3A580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3" name="Image 2">
              <a:hlinkClick r:id="rId2" action="ppaction://hlinksldjump"/>
              <a:extLst>
                <a:ext uri="{FF2B5EF4-FFF2-40B4-BE49-F238E27FC236}">
                  <a16:creationId xmlns:a16="http://schemas.microsoft.com/office/drawing/2014/main" id="{8F4B78C1-FBA9-4B14-C3AB-291F43FE174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4" name="Image 3">
              <a:hlinkClick r:id="rId4" action="ppaction://hlinksldjump"/>
              <a:extLst>
                <a:ext uri="{FF2B5EF4-FFF2-40B4-BE49-F238E27FC236}">
                  <a16:creationId xmlns:a16="http://schemas.microsoft.com/office/drawing/2014/main" id="{4D7A2662-DA57-98FD-61D5-DC4B1ECAE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6" action="ppaction://hlinksldjump"/>
              <a:extLst>
                <a:ext uri="{FF2B5EF4-FFF2-40B4-BE49-F238E27FC236}">
                  <a16:creationId xmlns:a16="http://schemas.microsoft.com/office/drawing/2014/main" id="{E2041135-3B00-09EB-451D-754404E2776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68E20B19-67F0-0A45-97EA-749D16BC0A82}"/>
              </a:ext>
            </a:extLst>
          </p:cNvPr>
          <p:cNvGrpSpPr/>
          <p:nvPr/>
        </p:nvGrpSpPr>
        <p:grpSpPr>
          <a:xfrm>
            <a:off x="378262" y="1236846"/>
            <a:ext cx="8352927" cy="2932959"/>
            <a:chOff x="323528" y="1584175"/>
            <a:chExt cx="8352927" cy="2932959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8C08E08-2236-0631-5367-0CD5AA339DA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67744" y="1584775"/>
              <a:ext cx="4993900" cy="2925213"/>
            </a:xfrm>
            <a:prstGeom prst="rect">
              <a:avLst/>
            </a:prstGeom>
          </p:spPr>
        </p:pic>
        <p:pic>
          <p:nvPicPr>
            <p:cNvPr id="10" name="Image 9" descr="Une image contenant intérieur, plafond, place&#10;&#10;Description générée automatiquement">
              <a:extLst>
                <a:ext uri="{FF2B5EF4-FFF2-40B4-BE49-F238E27FC236}">
                  <a16:creationId xmlns:a16="http://schemas.microsoft.com/office/drawing/2014/main" id="{AAA8AAB5-3E77-1288-C3C6-17CB5F2C81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7908"/>
            <a:stretch/>
          </p:blipFill>
          <p:spPr>
            <a:xfrm>
              <a:off x="323528" y="1584175"/>
              <a:ext cx="3600400" cy="2923869"/>
            </a:xfrm>
            <a:prstGeom prst="rect">
              <a:avLst/>
            </a:prstGeom>
          </p:spPr>
        </p:pic>
        <p:pic>
          <p:nvPicPr>
            <p:cNvPr id="11" name="Image 10" descr="Une image contenant ciel, extérieur&#10;&#10;Description générée automatiquement">
              <a:extLst>
                <a:ext uri="{FF2B5EF4-FFF2-40B4-BE49-F238E27FC236}">
                  <a16:creationId xmlns:a16="http://schemas.microsoft.com/office/drawing/2014/main" id="{E296289E-FBF9-8317-6E8F-9E0708E177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972"/>
            <a:stretch/>
          </p:blipFill>
          <p:spPr>
            <a:xfrm>
              <a:off x="6300192" y="1584175"/>
              <a:ext cx="2376263" cy="2932959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A26F71A-5293-66CE-4ADE-1DA0A14914B0}"/>
              </a:ext>
            </a:extLst>
          </p:cNvPr>
          <p:cNvSpPr/>
          <p:nvPr/>
        </p:nvSpPr>
        <p:spPr>
          <a:xfrm>
            <a:off x="123456" y="1203598"/>
            <a:ext cx="8765793" cy="3096344"/>
          </a:xfrm>
          <a:prstGeom prst="rect">
            <a:avLst/>
          </a:prstGeom>
          <a:solidFill>
            <a:schemeClr val="accent1">
              <a:lumMod val="20000"/>
              <a:lumOff val="80000"/>
              <a:alpha val="6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AC2F61D-9ADF-69B8-6E05-1AF42F53FEE8}"/>
              </a:ext>
            </a:extLst>
          </p:cNvPr>
          <p:cNvSpPr/>
          <p:nvPr/>
        </p:nvSpPr>
        <p:spPr>
          <a:xfrm>
            <a:off x="1742332" y="3775313"/>
            <a:ext cx="4724328" cy="2462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Listes des produits et /ou périmètres de certification, d’habilitation ou de labellisation disponibles auprès de votre représentant local Chubb France ou sur :</a:t>
            </a:r>
          </a:p>
          <a:p>
            <a:pPr marL="0" marR="0" lvl="0" indent="0" algn="ctr" defTabSz="9143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5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APSAD : www.cnpp.com ; </a:t>
            </a:r>
            <a:r>
              <a:rPr kumimoji="0" lang="fr-FR" sz="500" b="0" i="1" u="none" strike="noStrike" kern="1200" cap="none" spc="0" normalizeH="0" baseline="0" noProof="0" dirty="0" err="1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Qualdion</a:t>
            </a:r>
            <a:r>
              <a:rPr kumimoji="0" lang="fr-FR" sz="5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65000"/>
                    <a:lumOff val="35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www.lne.fr ; INRS : www.inrs.fr ; MASE: http://mase-asso.fr/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ED6E709-CBDC-320F-68E7-F44EC050A565}"/>
              </a:ext>
            </a:extLst>
          </p:cNvPr>
          <p:cNvSpPr/>
          <p:nvPr/>
        </p:nvSpPr>
        <p:spPr>
          <a:xfrm>
            <a:off x="1742332" y="1562334"/>
            <a:ext cx="4729717" cy="21796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33EE56-3B34-E7FB-5386-F45D44B7E681}"/>
              </a:ext>
            </a:extLst>
          </p:cNvPr>
          <p:cNvSpPr/>
          <p:nvPr/>
        </p:nvSpPr>
        <p:spPr>
          <a:xfrm>
            <a:off x="1742331" y="3143482"/>
            <a:ext cx="2253606" cy="467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6" name="Image 15" descr="Une image contenant extérieur, arbre, terrain, pierre&#10;&#10;Description générée automatiquement">
            <a:extLst>
              <a:ext uri="{FF2B5EF4-FFF2-40B4-BE49-F238E27FC236}">
                <a16:creationId xmlns:a16="http://schemas.microsoft.com/office/drawing/2014/main" id="{11517EF5-A2A8-B064-620B-C0E222C90274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41" t="7029" r="54226" b="5047"/>
          <a:stretch/>
        </p:blipFill>
        <p:spPr>
          <a:xfrm>
            <a:off x="220772" y="1272586"/>
            <a:ext cx="1366613" cy="2759174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93BCC5CA-3139-C7FB-04F7-6BE71874176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40687" y="1269770"/>
            <a:ext cx="1963761" cy="2779986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C77A419F-D050-90C3-7E2D-69EDFED5C3E8}"/>
              </a:ext>
            </a:extLst>
          </p:cNvPr>
          <p:cNvGrpSpPr/>
          <p:nvPr/>
        </p:nvGrpSpPr>
        <p:grpSpPr>
          <a:xfrm>
            <a:off x="1775510" y="1669034"/>
            <a:ext cx="2145482" cy="369332"/>
            <a:chOff x="1775510" y="1669034"/>
            <a:chExt cx="2145482" cy="369332"/>
          </a:xfrm>
        </p:grpSpPr>
        <p:pic>
          <p:nvPicPr>
            <p:cNvPr id="19" name="Image 18">
              <a:extLst>
                <a:ext uri="{FF2B5EF4-FFF2-40B4-BE49-F238E27FC236}">
                  <a16:creationId xmlns:a16="http://schemas.microsoft.com/office/drawing/2014/main" id="{FA9F352B-9B4E-DB96-BE95-FEE17E2F6DCA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10" y="1693668"/>
              <a:ext cx="425918" cy="320065"/>
            </a:xfrm>
            <a:prstGeom prst="rect">
              <a:avLst/>
            </a:prstGeom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CA0F3F8-7973-EAFC-0534-AC1D6F60E003}"/>
                </a:ext>
              </a:extLst>
            </p:cNvPr>
            <p:cNvSpPr/>
            <p:nvPr/>
          </p:nvSpPr>
          <p:spPr>
            <a:xfrm>
              <a:off x="2537280" y="1669034"/>
              <a:ext cx="138371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SSI, extincteurs, RIA-PIA,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reconditionnement, appareils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électriques autonomes de sécurité.</a:t>
              </a:r>
            </a:p>
          </p:txBody>
        </p:sp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6CA46D1E-8BFD-A969-13C5-C91CA3B49E9C}"/>
              </a:ext>
            </a:extLst>
          </p:cNvPr>
          <p:cNvGrpSpPr/>
          <p:nvPr/>
        </p:nvGrpSpPr>
        <p:grpSpPr>
          <a:xfrm>
            <a:off x="1775510" y="2135814"/>
            <a:ext cx="1959534" cy="319719"/>
            <a:chOff x="1775510" y="2078143"/>
            <a:chExt cx="1959534" cy="319719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42FC0F7E-B1E2-34B5-D28A-33A6702E461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10" y="2078143"/>
              <a:ext cx="566989" cy="319719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44BD08A8-FD9A-2B6D-4B07-9D69FB65DE14}"/>
                </a:ext>
              </a:extLst>
            </p:cNvPr>
            <p:cNvSpPr/>
            <p:nvPr/>
          </p:nvSpPr>
          <p:spPr>
            <a:xfrm>
              <a:off x="2537280" y="2145669"/>
              <a:ext cx="1197764" cy="1846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Extinction automatique à gaz.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0D9EB9C-9684-C516-85B3-EBC9CCCDE1C6}"/>
              </a:ext>
            </a:extLst>
          </p:cNvPr>
          <p:cNvGrpSpPr/>
          <p:nvPr/>
        </p:nvGrpSpPr>
        <p:grpSpPr>
          <a:xfrm>
            <a:off x="1775510" y="2552981"/>
            <a:ext cx="2052508" cy="369332"/>
            <a:chOff x="1775510" y="2540237"/>
            <a:chExt cx="2052508" cy="369332"/>
          </a:xfrm>
        </p:grpSpPr>
        <p:pic>
          <p:nvPicPr>
            <p:cNvPr id="25" name="Image 24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8973EEDA-AC96-86A2-AF18-7B118DB7B6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5510" y="2564871"/>
              <a:ext cx="800162" cy="320065"/>
            </a:xfrm>
            <a:prstGeom prst="rect">
              <a:avLst/>
            </a:prstGeom>
          </p:spPr>
        </p:pic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191B18E-A8A6-4673-3778-E98D794710BB}"/>
                </a:ext>
              </a:extLst>
            </p:cNvPr>
            <p:cNvSpPr/>
            <p:nvPr/>
          </p:nvSpPr>
          <p:spPr>
            <a:xfrm>
              <a:off x="2537280" y="2540237"/>
              <a:ext cx="129073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Certification de service APSAD :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I7, F7, I.F13, F'GAZ, I4-NF285,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I17. F17, J5-F5, I31.</a:t>
              </a:r>
            </a:p>
          </p:txBody>
        </p: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951A07F-4BF2-7134-F9BB-82BA57615A54}"/>
              </a:ext>
            </a:extLst>
          </p:cNvPr>
          <p:cNvGrpSpPr/>
          <p:nvPr/>
        </p:nvGrpSpPr>
        <p:grpSpPr>
          <a:xfrm>
            <a:off x="4171018" y="1696726"/>
            <a:ext cx="2295642" cy="276999"/>
            <a:chOff x="4171018" y="1696726"/>
            <a:chExt cx="2295642" cy="276999"/>
          </a:xfrm>
        </p:grpSpPr>
        <p:pic>
          <p:nvPicPr>
            <p:cNvPr id="36" name="Image 35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54590E38-5AC8-5D61-7185-51BE4807E98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018" y="1699259"/>
              <a:ext cx="727260" cy="271932"/>
            </a:xfrm>
            <a:prstGeom prst="rect">
              <a:avLst/>
            </a:prstGeom>
          </p:spPr>
        </p:pic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0570F34E-983D-0912-5CA4-6896F73B87E7}"/>
                </a:ext>
              </a:extLst>
            </p:cNvPr>
            <p:cNvSpPr/>
            <p:nvPr/>
          </p:nvSpPr>
          <p:spPr>
            <a:xfrm>
              <a:off x="5047682" y="1696726"/>
              <a:ext cx="1418978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Dépose, installation, maintenance,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démantèlement, reconditionnement.</a:t>
              </a:r>
            </a:p>
          </p:txBody>
        </p:sp>
      </p:grpSp>
      <p:grpSp>
        <p:nvGrpSpPr>
          <p:cNvPr id="48" name="Groupe 47">
            <a:extLst>
              <a:ext uri="{FF2B5EF4-FFF2-40B4-BE49-F238E27FC236}">
                <a16:creationId xmlns:a16="http://schemas.microsoft.com/office/drawing/2014/main" id="{D90BB142-A941-5C21-B87E-7CF6ADAD6BC6}"/>
              </a:ext>
            </a:extLst>
          </p:cNvPr>
          <p:cNvGrpSpPr/>
          <p:nvPr/>
        </p:nvGrpSpPr>
        <p:grpSpPr>
          <a:xfrm>
            <a:off x="4165572" y="2404571"/>
            <a:ext cx="2209375" cy="369332"/>
            <a:chOff x="4165572" y="2129648"/>
            <a:chExt cx="2209375" cy="369332"/>
          </a:xfrm>
        </p:grpSpPr>
        <p:pic>
          <p:nvPicPr>
            <p:cNvPr id="49" name="Image 48" descr="Une image contenant texte, clipart, arts de la table, vaisselle&#10;&#10;Description générée automatiquement">
              <a:extLst>
                <a:ext uri="{FF2B5EF4-FFF2-40B4-BE49-F238E27FC236}">
                  <a16:creationId xmlns:a16="http://schemas.microsoft.com/office/drawing/2014/main" id="{38451FAD-0914-664B-C627-30AB5D66A8C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65572" y="2168590"/>
              <a:ext cx="838476" cy="291449"/>
            </a:xfrm>
            <a:prstGeom prst="rect">
              <a:avLst/>
            </a:prstGeom>
          </p:spPr>
        </p:pic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F2895294-8434-E59C-3424-001E873387AF}"/>
                </a:ext>
              </a:extLst>
            </p:cNvPr>
            <p:cNvSpPr/>
            <p:nvPr/>
          </p:nvSpPr>
          <p:spPr>
            <a:xfrm>
              <a:off x="5050288" y="2129648"/>
              <a:ext cx="132465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Habilitation de sauvetage secourisme du travail pour la formation des acteurs SST.</a:t>
              </a:r>
            </a:p>
          </p:txBody>
        </p:sp>
      </p:grpSp>
      <p:grpSp>
        <p:nvGrpSpPr>
          <p:cNvPr id="51" name="Groupe 50">
            <a:extLst>
              <a:ext uri="{FF2B5EF4-FFF2-40B4-BE49-F238E27FC236}">
                <a16:creationId xmlns:a16="http://schemas.microsoft.com/office/drawing/2014/main" id="{CC25A7D9-4B76-52E5-E697-538DB4FE4071}"/>
              </a:ext>
            </a:extLst>
          </p:cNvPr>
          <p:cNvGrpSpPr/>
          <p:nvPr/>
        </p:nvGrpSpPr>
        <p:grpSpPr>
          <a:xfrm>
            <a:off x="4171018" y="3204748"/>
            <a:ext cx="2284232" cy="461665"/>
            <a:chOff x="4171018" y="3204748"/>
            <a:chExt cx="2284232" cy="461665"/>
          </a:xfrm>
        </p:grpSpPr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742C6EBA-BC47-5BC7-7D2C-3BBB7BC90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71018" y="3293946"/>
              <a:ext cx="827584" cy="283268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D7C32645-B592-FA0F-ECAB-5E6C8D723E19}"/>
                </a:ext>
              </a:extLst>
            </p:cNvPr>
            <p:cNvSpPr/>
            <p:nvPr/>
          </p:nvSpPr>
          <p:spPr>
            <a:xfrm>
              <a:off x="5084210" y="3204748"/>
              <a:ext cx="137104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Certification délivrée par le comité de pilotage MASE de notre système de management de Sécurité Santé Environnement.</a:t>
              </a:r>
            </a:p>
          </p:txBody>
        </p:sp>
      </p:grpSp>
      <p:grpSp>
        <p:nvGrpSpPr>
          <p:cNvPr id="54" name="Groupe 53">
            <a:extLst>
              <a:ext uri="{FF2B5EF4-FFF2-40B4-BE49-F238E27FC236}">
                <a16:creationId xmlns:a16="http://schemas.microsoft.com/office/drawing/2014/main" id="{B2C1EDA7-46AA-42D6-D20F-6A3EFA496D12}"/>
              </a:ext>
            </a:extLst>
          </p:cNvPr>
          <p:cNvGrpSpPr/>
          <p:nvPr/>
        </p:nvGrpSpPr>
        <p:grpSpPr>
          <a:xfrm>
            <a:off x="1770461" y="3019760"/>
            <a:ext cx="2097946" cy="646653"/>
            <a:chOff x="1770461" y="3019760"/>
            <a:chExt cx="2097946" cy="646653"/>
          </a:xfrm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8E88C9D5-FBDC-EBC8-0C1F-37B556F6A58B}"/>
                </a:ext>
              </a:extLst>
            </p:cNvPr>
            <p:cNvSpPr/>
            <p:nvPr/>
          </p:nvSpPr>
          <p:spPr>
            <a:xfrm>
              <a:off x="2537280" y="3389414"/>
              <a:ext cx="1156086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Organisme de formation </a:t>
              </a:r>
            </a:p>
            <a:p>
              <a:pPr lvl="0"/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déclaré   n° 11 95 05014 95.</a:t>
              </a:r>
            </a:p>
          </p:txBody>
        </p:sp>
        <p:pic>
          <p:nvPicPr>
            <p:cNvPr id="56" name="Image 55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F941FFDF-B6E9-E0DD-0082-548266709135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0461" y="3019760"/>
              <a:ext cx="750192" cy="402311"/>
            </a:xfrm>
            <a:prstGeom prst="rect">
              <a:avLst/>
            </a:prstGeom>
          </p:spPr>
        </p:pic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B287AB60-63A5-064F-2BFD-10675137FABB}"/>
                </a:ext>
              </a:extLst>
            </p:cNvPr>
            <p:cNvSpPr txBox="1"/>
            <p:nvPr/>
          </p:nvSpPr>
          <p:spPr>
            <a:xfrm>
              <a:off x="2537280" y="3082416"/>
              <a:ext cx="133112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600" dirty="0">
                  <a:solidFill>
                    <a:schemeClr val="bg1">
                      <a:lumMod val="50000"/>
                    </a:schemeClr>
                  </a:solidFill>
                  <a:latin typeface="HelveticaNeueLT Pro 57 Cn" panose="020B0506030502030204" pitchFamily="34" charset="0"/>
                </a:rPr>
                <a:t>Qualiopi :  Certification Chubb France sous le n° 848588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05146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lide Number Placeholder 5">
            <a:extLst>
              <a:ext uri="{FF2B5EF4-FFF2-40B4-BE49-F238E27FC236}">
                <a16:creationId xmlns:a16="http://schemas.microsoft.com/office/drawing/2014/main" id="{6FC615E8-4B9C-B046-F29A-058D03FD69B7}"/>
              </a:ext>
            </a:extLst>
          </p:cNvPr>
          <p:cNvSpPr txBox="1">
            <a:spLocks/>
          </p:cNvSpPr>
          <p:nvPr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18" name="Titre 17">
            <a:extLst>
              <a:ext uri="{FF2B5EF4-FFF2-40B4-BE49-F238E27FC236}">
                <a16:creationId xmlns:a16="http://schemas.microsoft.com/office/drawing/2014/main" id="{D58BAE21-FCB5-EFBC-34F1-A333C3C3C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Chubb France</a:t>
            </a:r>
            <a:endParaRPr lang="fr-FR" dirty="0"/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3BA40157-260A-FA3E-9B7F-7A05CA03DC26}"/>
              </a:ext>
            </a:extLst>
          </p:cNvPr>
          <p:cNvGrpSpPr/>
          <p:nvPr/>
        </p:nvGrpSpPr>
        <p:grpSpPr>
          <a:xfrm>
            <a:off x="99182" y="1155153"/>
            <a:ext cx="8865308" cy="3096344"/>
            <a:chOff x="99182" y="1491630"/>
            <a:chExt cx="8865308" cy="3096344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15B1D306-F43A-4A88-3C4B-E71B50860505}"/>
                </a:ext>
              </a:extLst>
            </p:cNvPr>
            <p:cNvGrpSpPr/>
            <p:nvPr/>
          </p:nvGrpSpPr>
          <p:grpSpPr>
            <a:xfrm>
              <a:off x="378262" y="1573323"/>
              <a:ext cx="8352927" cy="2932959"/>
              <a:chOff x="323528" y="1584175"/>
              <a:chExt cx="8352927" cy="2932959"/>
            </a:xfrm>
          </p:grpSpPr>
          <p:pic>
            <p:nvPicPr>
              <p:cNvPr id="74" name="Image 73">
                <a:extLst>
                  <a:ext uri="{FF2B5EF4-FFF2-40B4-BE49-F238E27FC236}">
                    <a16:creationId xmlns:a16="http://schemas.microsoft.com/office/drawing/2014/main" id="{5B8E8C1D-705E-B640-4515-751559402B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267744" y="1584775"/>
                <a:ext cx="4993900" cy="2925213"/>
              </a:xfrm>
              <a:prstGeom prst="rect">
                <a:avLst/>
              </a:prstGeom>
            </p:spPr>
          </p:pic>
          <p:pic>
            <p:nvPicPr>
              <p:cNvPr id="75" name="Image 74" descr="Une image contenant intérieur, plafond, place&#10;&#10;Description générée automatiquement">
                <a:extLst>
                  <a:ext uri="{FF2B5EF4-FFF2-40B4-BE49-F238E27FC236}">
                    <a16:creationId xmlns:a16="http://schemas.microsoft.com/office/drawing/2014/main" id="{8A804C73-5E36-B50F-EEAE-8A2875005D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3528" y="1584175"/>
                <a:ext cx="3600400" cy="2923869"/>
              </a:xfrm>
              <a:prstGeom prst="rect">
                <a:avLst/>
              </a:prstGeom>
            </p:spPr>
          </p:pic>
          <p:pic>
            <p:nvPicPr>
              <p:cNvPr id="76" name="Image 75" descr="Une image contenant ciel, extérieur&#10;&#10;Description générée automatiquement">
                <a:extLst>
                  <a:ext uri="{FF2B5EF4-FFF2-40B4-BE49-F238E27FC236}">
                    <a16:creationId xmlns:a16="http://schemas.microsoft.com/office/drawing/2014/main" id="{3FF6ECFD-BCEA-AC6D-79FE-127CA6CCCB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screen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6300192" y="1584175"/>
                <a:ext cx="2376263" cy="2932959"/>
              </a:xfrm>
              <a:prstGeom prst="rect">
                <a:avLst/>
              </a:prstGeom>
            </p:spPr>
          </p:pic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7DC8B88A-D7A3-75AD-5068-BB2B37C8FADD}"/>
                </a:ext>
              </a:extLst>
            </p:cNvPr>
            <p:cNvSpPr/>
            <p:nvPr/>
          </p:nvSpPr>
          <p:spPr>
            <a:xfrm>
              <a:off x="107504" y="1491630"/>
              <a:ext cx="8765793" cy="3096344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6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ECD6D9D8-70C6-6375-9E28-211BD3E760CC}"/>
                </a:ext>
              </a:extLst>
            </p:cNvPr>
            <p:cNvSpPr/>
            <p:nvPr/>
          </p:nvSpPr>
          <p:spPr>
            <a:xfrm>
              <a:off x="5730606" y="1606663"/>
              <a:ext cx="3233884" cy="49157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8567C28-5659-17F5-6786-DEEC27416780}"/>
                </a:ext>
              </a:extLst>
            </p:cNvPr>
            <p:cNvSpPr/>
            <p:nvPr/>
          </p:nvSpPr>
          <p:spPr>
            <a:xfrm>
              <a:off x="99182" y="1604937"/>
              <a:ext cx="2799727" cy="491570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533C4A5C-ADB5-15BF-829F-3AF650FE6F53}"/>
                </a:ext>
              </a:extLst>
            </p:cNvPr>
            <p:cNvSpPr/>
            <p:nvPr/>
          </p:nvSpPr>
          <p:spPr>
            <a:xfrm>
              <a:off x="107505" y="2283718"/>
              <a:ext cx="2799727" cy="221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77B1D955-5A3E-8204-6265-74119C9AACF8}"/>
                </a:ext>
              </a:extLst>
            </p:cNvPr>
            <p:cNvSpPr/>
            <p:nvPr/>
          </p:nvSpPr>
          <p:spPr>
            <a:xfrm>
              <a:off x="99182" y="1604937"/>
              <a:ext cx="279972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Guides métiers</a:t>
              </a:r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A8484500-AA40-D195-EC64-D4DDA823431F}"/>
                </a:ext>
              </a:extLst>
            </p:cNvPr>
            <p:cNvSpPr/>
            <p:nvPr/>
          </p:nvSpPr>
          <p:spPr>
            <a:xfrm>
              <a:off x="5730605" y="2283718"/>
              <a:ext cx="3233884" cy="221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ACC668CE-10FC-9957-7D70-F9F10DB69E32}"/>
                </a:ext>
              </a:extLst>
            </p:cNvPr>
            <p:cNvSpPr/>
            <p:nvPr/>
          </p:nvSpPr>
          <p:spPr>
            <a:xfrm>
              <a:off x="5730605" y="1606663"/>
              <a:ext cx="3233884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Catalogues des spécialités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749240A1-B172-7B4F-8680-523BA44AB9D9}"/>
                </a:ext>
              </a:extLst>
            </p:cNvPr>
            <p:cNvSpPr/>
            <p:nvPr/>
          </p:nvSpPr>
          <p:spPr>
            <a:xfrm>
              <a:off x="2987824" y="1604937"/>
              <a:ext cx="1245376" cy="49157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ctr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04A25EDE-CB4A-F82D-0174-D8479CA7DF47}"/>
                </a:ext>
              </a:extLst>
            </p:cNvPr>
            <p:cNvSpPr/>
            <p:nvPr/>
          </p:nvSpPr>
          <p:spPr>
            <a:xfrm>
              <a:off x="2987824" y="1604936"/>
              <a:ext cx="1245375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SITE INTERNET</a:t>
              </a: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D1B9A7E-A1B4-8EE9-AD6D-E8E559E9B569}"/>
                </a:ext>
              </a:extLst>
            </p:cNvPr>
            <p:cNvSpPr/>
            <p:nvPr/>
          </p:nvSpPr>
          <p:spPr>
            <a:xfrm>
              <a:off x="2987825" y="2283718"/>
              <a:ext cx="1245376" cy="221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57" name="Image 56">
              <a:extLst>
                <a:ext uri="{FF2B5EF4-FFF2-40B4-BE49-F238E27FC236}">
                  <a16:creationId xmlns:a16="http://schemas.microsoft.com/office/drawing/2014/main" id="{D6052C40-7310-8E58-601D-E4C1041AB02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084524" y="2446015"/>
              <a:ext cx="1051979" cy="1889409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E7E4BDDE-DCA3-46C8-CF81-32500142BDC4}"/>
                </a:ext>
              </a:extLst>
            </p:cNvPr>
            <p:cNvSpPr/>
            <p:nvPr/>
          </p:nvSpPr>
          <p:spPr>
            <a:xfrm>
              <a:off x="2987824" y="4317624"/>
              <a:ext cx="1245376" cy="1846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3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http://www.chubbfrance.com</a:t>
              </a: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</a:t>
              </a:r>
            </a:p>
          </p:txBody>
        </p:sp>
        <p:pic>
          <p:nvPicPr>
            <p:cNvPr id="61" name="Image 60">
              <a:extLst>
                <a:ext uri="{FF2B5EF4-FFF2-40B4-BE49-F238E27FC236}">
                  <a16:creationId xmlns:a16="http://schemas.microsoft.com/office/drawing/2014/main" id="{1E65EA48-8592-14C0-7563-1EBED09EF60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85381" y="2416212"/>
              <a:ext cx="1000290" cy="141575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C4D3A0A7-19DA-72F9-2C01-69C53C71372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4658" y="2995733"/>
              <a:ext cx="1000290" cy="1414225"/>
            </a:xfrm>
            <a:prstGeom prst="rect">
              <a:avLst/>
            </a:prstGeom>
          </p:spPr>
        </p:pic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12AB2B88-1CF8-7929-E7E9-4C2A5DF05A5D}"/>
                </a:ext>
              </a:extLst>
            </p:cNvPr>
            <p:cNvGrpSpPr/>
            <p:nvPr/>
          </p:nvGrpSpPr>
          <p:grpSpPr>
            <a:xfrm>
              <a:off x="4334736" y="1606663"/>
              <a:ext cx="1245376" cy="2899217"/>
              <a:chOff x="4334736" y="1606663"/>
              <a:chExt cx="1245376" cy="2899217"/>
            </a:xfrm>
          </p:grpSpPr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A3483287-132B-5093-9E2A-AE0CA12E8E0D}"/>
                  </a:ext>
                </a:extLst>
              </p:cNvPr>
              <p:cNvSpPr/>
              <p:nvPr/>
            </p:nvSpPr>
            <p:spPr>
              <a:xfrm>
                <a:off x="4334736" y="2291879"/>
                <a:ext cx="1245376" cy="2214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9FA05735-ECB9-1B6F-C5AB-D022A25604D7}"/>
                  </a:ext>
                </a:extLst>
              </p:cNvPr>
              <p:cNvSpPr/>
              <p:nvPr/>
            </p:nvSpPr>
            <p:spPr>
              <a:xfrm>
                <a:off x="4334736" y="1606663"/>
                <a:ext cx="1245376" cy="49157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ctr"/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10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CE462075-6246-C0BE-D831-A0F46E1608CE}"/>
                  </a:ext>
                </a:extLst>
              </p:cNvPr>
              <p:cNvSpPr/>
              <p:nvPr/>
            </p:nvSpPr>
            <p:spPr>
              <a:xfrm>
                <a:off x="4334736" y="1606663"/>
                <a:ext cx="1245375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378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Page LinkedIn</a:t>
                </a:r>
                <a:endParaRPr kumimoji="0" lang="fr-FR" sz="1050" b="0" i="0" u="none" strike="noStrike" kern="1200" cap="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  <a:hlinkClick r:id="rId9"/>
                </a:endParaRPr>
              </a:p>
            </p:txBody>
          </p:sp>
          <p:pic>
            <p:nvPicPr>
              <p:cNvPr id="73" name="Image 72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0741F343-7134-B880-CA90-2AE1C812A95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4636" y="2291879"/>
                <a:ext cx="1077082" cy="2214001"/>
              </a:xfrm>
              <a:prstGeom prst="rect">
                <a:avLst/>
              </a:prstGeom>
            </p:spPr>
          </p:pic>
        </p:grpSp>
        <p:pic>
          <p:nvPicPr>
            <p:cNvPr id="64" name="Image 63">
              <a:extLst>
                <a:ext uri="{FF2B5EF4-FFF2-40B4-BE49-F238E27FC236}">
                  <a16:creationId xmlns:a16="http://schemas.microsoft.com/office/drawing/2014/main" id="{EBE5A15B-F256-59C9-51D7-DCDE7E332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5895067" y="2416212"/>
              <a:ext cx="1029159" cy="1415753"/>
            </a:xfrm>
            <a:prstGeom prst="rect">
              <a:avLst/>
            </a:prstGeom>
          </p:spPr>
        </p:pic>
        <p:pic>
          <p:nvPicPr>
            <p:cNvPr id="65" name="Image 64">
              <a:extLst>
                <a:ext uri="{FF2B5EF4-FFF2-40B4-BE49-F238E27FC236}">
                  <a16:creationId xmlns:a16="http://schemas.microsoft.com/office/drawing/2014/main" id="{2ECB7E11-F5D7-B0F7-BA98-CCD36F58440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93548" y="2378713"/>
              <a:ext cx="1281442" cy="1811722"/>
            </a:xfrm>
            <a:prstGeom prst="rect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  <p:pic>
          <p:nvPicPr>
            <p:cNvPr id="66" name="Image 65">
              <a:extLst>
                <a:ext uri="{FF2B5EF4-FFF2-40B4-BE49-F238E27FC236}">
                  <a16:creationId xmlns:a16="http://schemas.microsoft.com/office/drawing/2014/main" id="{59A55774-A648-5E5C-0919-6D7BE1717C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05850" y="2858750"/>
              <a:ext cx="1232405" cy="324483"/>
            </a:xfrm>
            <a:prstGeom prst="rect">
              <a:avLst/>
            </a:prstGeom>
          </p:spPr>
        </p:pic>
        <p:pic>
          <p:nvPicPr>
            <p:cNvPr id="67" name="Image 66">
              <a:extLst>
                <a:ext uri="{FF2B5EF4-FFF2-40B4-BE49-F238E27FC236}">
                  <a16:creationId xmlns:a16="http://schemas.microsoft.com/office/drawing/2014/main" id="{0EF1AE97-A19D-A8B4-4DD2-FCC33077D6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605850" y="3334144"/>
              <a:ext cx="1231482" cy="330169"/>
            </a:xfrm>
            <a:prstGeom prst="rect">
              <a:avLst/>
            </a:prstGeom>
          </p:spPr>
        </p:pic>
        <p:pic>
          <p:nvPicPr>
            <p:cNvPr id="68" name="Image 67">
              <a:extLst>
                <a:ext uri="{FF2B5EF4-FFF2-40B4-BE49-F238E27FC236}">
                  <a16:creationId xmlns:a16="http://schemas.microsoft.com/office/drawing/2014/main" id="{74A97D48-3427-DF84-2F15-C997A490664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605850" y="3815224"/>
              <a:ext cx="1221955" cy="375211"/>
            </a:xfrm>
            <a:prstGeom prst="rect">
              <a:avLst/>
            </a:prstGeom>
            <a:ln>
              <a:solidFill>
                <a:schemeClr val="accent1">
                  <a:shade val="95000"/>
                  <a:satMod val="105000"/>
                </a:schemeClr>
              </a:solidFill>
            </a:ln>
          </p:spPr>
        </p:pic>
        <p:pic>
          <p:nvPicPr>
            <p:cNvPr id="69" name="Image 68">
              <a:extLst>
                <a:ext uri="{FF2B5EF4-FFF2-40B4-BE49-F238E27FC236}">
                  <a16:creationId xmlns:a16="http://schemas.microsoft.com/office/drawing/2014/main" id="{29E0D0BA-D0B2-E340-6D95-F419724E1A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b="80966"/>
            <a:stretch/>
          </p:blipFill>
          <p:spPr>
            <a:xfrm>
              <a:off x="1605850" y="2378713"/>
              <a:ext cx="1221955" cy="329126"/>
            </a:xfrm>
            <a:prstGeom prst="rect">
              <a:avLst/>
            </a:prstGeom>
          </p:spPr>
        </p:pic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9BE4397E-CFE4-5A78-7CA5-757B62BA65B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supports et l’intégrale de la sécurité 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60025060-8244-9B88-F86D-BA0F2805CA97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3" name="Image 2">
              <a:hlinkClick r:id="rId17" action="ppaction://hlinksldjump"/>
              <a:extLst>
                <a:ext uri="{FF2B5EF4-FFF2-40B4-BE49-F238E27FC236}">
                  <a16:creationId xmlns:a16="http://schemas.microsoft.com/office/drawing/2014/main" id="{FA71BD33-1D0D-D0E6-B418-03D90D0DB7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4" name="Image 3">
              <a:hlinkClick r:id="rId19" action="ppaction://hlinksldjump"/>
              <a:extLst>
                <a:ext uri="{FF2B5EF4-FFF2-40B4-BE49-F238E27FC236}">
                  <a16:creationId xmlns:a16="http://schemas.microsoft.com/office/drawing/2014/main" id="{2F094E41-486A-1EE9-7144-6EBC3591869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5" name="Image 4">
              <a:hlinkClick r:id="rId21" action="ppaction://hlinksldjump"/>
              <a:extLst>
                <a:ext uri="{FF2B5EF4-FFF2-40B4-BE49-F238E27FC236}">
                  <a16:creationId xmlns:a16="http://schemas.microsoft.com/office/drawing/2014/main" id="{53C3184A-9C51-65FE-A1E6-FCD2961B43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0554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2" b="21264"/>
          <a:stretch/>
        </p:blipFill>
        <p:spPr>
          <a:xfrm>
            <a:off x="467544" y="1"/>
            <a:ext cx="8251463" cy="4659982"/>
          </a:xfrm>
          <a:prstGeom prst="rect">
            <a:avLst/>
          </a:prstGeom>
          <a:effectLst/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E33E5D2A-9FEA-4963-9FF7-7F016E3431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5499" y="75199"/>
            <a:ext cx="5861676" cy="524447"/>
          </a:xfrm>
          <a:solidFill>
            <a:schemeClr val="bg1">
              <a:lumMod val="95000"/>
              <a:alpha val="82000"/>
            </a:schemeClr>
          </a:solidFill>
        </p:spPr>
        <p:txBody>
          <a:bodyPr/>
          <a:lstStyle/>
          <a:p>
            <a:pPr algn="ctr"/>
            <a:r>
              <a:rPr lang="fr-FR" dirty="0"/>
              <a:t>Les solutions Chubb France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770DCD1-CD57-4433-83D9-37030046378A}"/>
              </a:ext>
            </a:extLst>
          </p:cNvPr>
          <p:cNvSpPr/>
          <p:nvPr/>
        </p:nvSpPr>
        <p:spPr>
          <a:xfrm>
            <a:off x="-1" y="1"/>
            <a:ext cx="798518" cy="465970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52FF650-D4E6-4BEA-9397-F77E0E24E5A4}"/>
              </a:ext>
            </a:extLst>
          </p:cNvPr>
          <p:cNvSpPr/>
          <p:nvPr/>
        </p:nvSpPr>
        <p:spPr>
          <a:xfrm>
            <a:off x="8354156" y="-278"/>
            <a:ext cx="798518" cy="4659982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014CC6B0-B174-536B-C7B7-46F82D00AF62}"/>
              </a:ext>
            </a:extLst>
          </p:cNvPr>
          <p:cNvGrpSpPr/>
          <p:nvPr/>
        </p:nvGrpSpPr>
        <p:grpSpPr>
          <a:xfrm>
            <a:off x="47748" y="267494"/>
            <a:ext cx="703020" cy="4349537"/>
            <a:chOff x="0" y="341728"/>
            <a:chExt cx="703020" cy="4349537"/>
          </a:xfrm>
        </p:grpSpPr>
        <p:pic>
          <p:nvPicPr>
            <p:cNvPr id="25" name="Image 24">
              <a:hlinkClick r:id="rId3" action="ppaction://hlinksldjump"/>
              <a:extLst>
                <a:ext uri="{FF2B5EF4-FFF2-40B4-BE49-F238E27FC236}">
                  <a16:creationId xmlns:a16="http://schemas.microsoft.com/office/drawing/2014/main" id="{45E45BFB-6B70-4D61-8DEB-2229D8DAE05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3012" y="868497"/>
              <a:ext cx="405385" cy="405385"/>
            </a:xfrm>
            <a:prstGeom prst="rect">
              <a:avLst/>
            </a:prstGeom>
          </p:spPr>
        </p:pic>
        <p:pic>
          <p:nvPicPr>
            <p:cNvPr id="30" name="Image 29">
              <a:hlinkClick r:id="rId5" action="ppaction://hlinksldjump"/>
              <a:extLst>
                <a:ext uri="{FF2B5EF4-FFF2-40B4-BE49-F238E27FC236}">
                  <a16:creationId xmlns:a16="http://schemas.microsoft.com/office/drawing/2014/main" id="{C774236C-38D4-4E33-8BAF-E54C8FE1EE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9581" y="3725524"/>
              <a:ext cx="405385" cy="405385"/>
            </a:xfrm>
            <a:prstGeom prst="rect">
              <a:avLst/>
            </a:prstGeom>
          </p:spPr>
        </p:pic>
        <p:pic>
          <p:nvPicPr>
            <p:cNvPr id="37" name="Image 36">
              <a:hlinkClick r:id="rId7" action="ppaction://hlinksldjump"/>
              <a:extLst>
                <a:ext uri="{FF2B5EF4-FFF2-40B4-BE49-F238E27FC236}">
                  <a16:creationId xmlns:a16="http://schemas.microsoft.com/office/drawing/2014/main" id="{037AC552-132F-42D4-B489-CC3524DC4E0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3720" y="2857941"/>
              <a:ext cx="479133" cy="326962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1A8E4014-0E7E-4471-8C1C-444B84CE6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341728"/>
              <a:ext cx="703020" cy="172406"/>
            </a:xfrm>
            <a:prstGeom prst="rect">
              <a:avLst/>
            </a:prstGeom>
          </p:spPr>
        </p:pic>
        <p:pic>
          <p:nvPicPr>
            <p:cNvPr id="47" name="Image 46" descr="Une image contenant texte, hache, clipart&#10;&#10;Description générée automatiquement">
              <a:hlinkClick r:id="rId10" action="ppaction://hlinksldjump"/>
              <a:extLst>
                <a:ext uri="{FF2B5EF4-FFF2-40B4-BE49-F238E27FC236}">
                  <a16:creationId xmlns:a16="http://schemas.microsoft.com/office/drawing/2014/main" id="{7E04D2B5-DDB8-4299-8BAC-B010F58F31C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7077" y="1374261"/>
              <a:ext cx="405385" cy="405385"/>
            </a:xfrm>
            <a:prstGeom prst="rect">
              <a:avLst/>
            </a:prstGeom>
          </p:spPr>
        </p:pic>
        <p:pic>
          <p:nvPicPr>
            <p:cNvPr id="48" name="Image 47">
              <a:hlinkClick r:id="rId12" action="ppaction://hlinksldjump"/>
              <a:extLst>
                <a:ext uri="{FF2B5EF4-FFF2-40B4-BE49-F238E27FC236}">
                  <a16:creationId xmlns:a16="http://schemas.microsoft.com/office/drawing/2014/main" id="{CA076E11-19D2-49C8-BE4A-7CCB6DD957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2227" y="1880025"/>
              <a:ext cx="405385" cy="405385"/>
            </a:xfrm>
            <a:prstGeom prst="rect">
              <a:avLst/>
            </a:prstGeom>
          </p:spPr>
        </p:pic>
        <p:pic>
          <p:nvPicPr>
            <p:cNvPr id="49" name="Image 48">
              <a:hlinkClick r:id="rId14" action="ppaction://hlinksldjump"/>
              <a:extLst>
                <a:ext uri="{FF2B5EF4-FFF2-40B4-BE49-F238E27FC236}">
                  <a16:creationId xmlns:a16="http://schemas.microsoft.com/office/drawing/2014/main" id="{206F870C-547E-4F45-A16B-9533438073B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844" y="4231286"/>
              <a:ext cx="459979" cy="459979"/>
            </a:xfrm>
            <a:prstGeom prst="rect">
              <a:avLst/>
            </a:prstGeom>
          </p:spPr>
        </p:pic>
        <p:pic>
          <p:nvPicPr>
            <p:cNvPr id="33" name="Image 32">
              <a:hlinkClick r:id="rId16" action="ppaction://hlinksldjump"/>
              <a:extLst>
                <a:ext uri="{FF2B5EF4-FFF2-40B4-BE49-F238E27FC236}">
                  <a16:creationId xmlns:a16="http://schemas.microsoft.com/office/drawing/2014/main" id="{7F0144CD-32E7-418C-BF62-A04F1F5507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75673" y="3285282"/>
              <a:ext cx="339531" cy="339863"/>
            </a:xfrm>
            <a:prstGeom prst="rect">
              <a:avLst/>
            </a:prstGeom>
          </p:spPr>
        </p:pic>
        <p:pic>
          <p:nvPicPr>
            <p:cNvPr id="36" name="Image 35">
              <a:hlinkClick r:id="rId18" action="ppaction://hlinksldjump"/>
              <a:extLst>
                <a:ext uri="{FF2B5EF4-FFF2-40B4-BE49-F238E27FC236}">
                  <a16:creationId xmlns:a16="http://schemas.microsoft.com/office/drawing/2014/main" id="{963FE0C7-BCFA-4127-AA7A-D41CCE7F4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48110" y="2385789"/>
              <a:ext cx="371773" cy="371773"/>
            </a:xfrm>
            <a:prstGeom prst="rect">
              <a:avLst/>
            </a:prstGeom>
          </p:spPr>
        </p:pic>
      </p:grpSp>
      <p:pic>
        <p:nvPicPr>
          <p:cNvPr id="23" name="Image 22">
            <a:hlinkClick r:id="rId20" action="ppaction://hlinksldjump"/>
            <a:extLst>
              <a:ext uri="{FF2B5EF4-FFF2-40B4-BE49-F238E27FC236}">
                <a16:creationId xmlns:a16="http://schemas.microsoft.com/office/drawing/2014/main" id="{C6ED8525-45F9-420F-A400-28157F9A619F}"/>
              </a:ext>
            </a:extLst>
          </p:cNvPr>
          <p:cNvPicPr>
            <a:picLocks noChangeAspect="1"/>
          </p:cNvPicPr>
          <p:nvPr/>
        </p:nvPicPr>
        <p:blipFill>
          <a:blip r:embed="rId2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16701" y="3659175"/>
            <a:ext cx="319937" cy="319937"/>
          </a:xfrm>
          <a:prstGeom prst="rect">
            <a:avLst/>
          </a:prstGeom>
        </p:spPr>
      </p:pic>
      <p:pic>
        <p:nvPicPr>
          <p:cNvPr id="24" name="Image 23" descr="Une image contenant texte, trousse de secours&#10;&#10;Description générée automatiquement">
            <a:hlinkClick r:id="rId22" action="ppaction://hlinksldjump"/>
            <a:extLst>
              <a:ext uri="{FF2B5EF4-FFF2-40B4-BE49-F238E27FC236}">
                <a16:creationId xmlns:a16="http://schemas.microsoft.com/office/drawing/2014/main" id="{C3DBBCA8-F69E-4DC1-93D7-6F7CFA18EB99}"/>
              </a:ext>
            </a:extLst>
          </p:cNvPr>
          <p:cNvPicPr>
            <a:picLocks noChangeAspect="1"/>
          </p:cNvPicPr>
          <p:nvPr/>
        </p:nvPicPr>
        <p:blipFill>
          <a:blip r:embed="rId23" cstate="screen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48315" y="4160323"/>
            <a:ext cx="456708" cy="456708"/>
          </a:xfrm>
          <a:prstGeom prst="rect">
            <a:avLst/>
          </a:prstGeom>
        </p:spPr>
      </p:pic>
      <p:pic>
        <p:nvPicPr>
          <p:cNvPr id="32" name="Image 31">
            <a:hlinkClick r:id="rId24" action="ppaction://hlinksldjump"/>
            <a:extLst>
              <a:ext uri="{FF2B5EF4-FFF2-40B4-BE49-F238E27FC236}">
                <a16:creationId xmlns:a16="http://schemas.microsoft.com/office/drawing/2014/main" id="{1A741354-1394-4438-A5A3-835CD0C9159B}"/>
              </a:ext>
            </a:extLst>
          </p:cNvPr>
          <p:cNvPicPr>
            <a:picLocks noChangeAspect="1"/>
          </p:cNvPicPr>
          <p:nvPr/>
        </p:nvPicPr>
        <p:blipFill>
          <a:blip r:embed="rId2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2064" y="794263"/>
            <a:ext cx="405385" cy="405385"/>
          </a:xfrm>
          <a:prstGeom prst="rect">
            <a:avLst/>
          </a:prstGeom>
        </p:spPr>
      </p:pic>
      <p:pic>
        <p:nvPicPr>
          <p:cNvPr id="39" name="Image 38">
            <a:hlinkClick r:id="rId26" action="ppaction://hlinksldjump"/>
            <a:extLst>
              <a:ext uri="{FF2B5EF4-FFF2-40B4-BE49-F238E27FC236}">
                <a16:creationId xmlns:a16="http://schemas.microsoft.com/office/drawing/2014/main" id="{1C33E3AA-B115-4E38-B8DA-FEFF516F9019}"/>
              </a:ext>
            </a:extLst>
          </p:cNvPr>
          <p:cNvPicPr>
            <a:picLocks noChangeAspect="1"/>
          </p:cNvPicPr>
          <p:nvPr/>
        </p:nvPicPr>
        <p:blipFill>
          <a:blip r:embed="rId2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54856" y="1998625"/>
            <a:ext cx="405385" cy="405385"/>
          </a:xfrm>
          <a:prstGeom prst="rect">
            <a:avLst/>
          </a:prstGeom>
        </p:spPr>
      </p:pic>
      <p:pic>
        <p:nvPicPr>
          <p:cNvPr id="40" name="Image 39" descr="Une image contenant texte&#10;&#10;Description générée automatiquement">
            <a:hlinkClick r:id="rId26" action="ppaction://hlinksldjump"/>
            <a:extLst>
              <a:ext uri="{FF2B5EF4-FFF2-40B4-BE49-F238E27FC236}">
                <a16:creationId xmlns:a16="http://schemas.microsoft.com/office/drawing/2014/main" id="{00778CA5-96C8-4C2A-9043-3658D9BF3681}"/>
              </a:ext>
            </a:extLst>
          </p:cNvPr>
          <p:cNvPicPr>
            <a:picLocks noChangeAspect="1"/>
          </p:cNvPicPr>
          <p:nvPr/>
        </p:nvPicPr>
        <p:blipFill>
          <a:blip r:embed="rId2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39271" y="1380859"/>
            <a:ext cx="436555" cy="436555"/>
          </a:xfrm>
          <a:prstGeom prst="rect">
            <a:avLst/>
          </a:prstGeom>
        </p:spPr>
      </p:pic>
      <p:pic>
        <p:nvPicPr>
          <p:cNvPr id="44" name="Image 43" descr="Une image contenant texte, clipart, capture d’écran&#10;&#10;Description générée automatiquement">
            <a:extLst>
              <a:ext uri="{FF2B5EF4-FFF2-40B4-BE49-F238E27FC236}">
                <a16:creationId xmlns:a16="http://schemas.microsoft.com/office/drawing/2014/main" id="{9CF98964-BF0A-45C8-90AE-C63E32325472}"/>
              </a:ext>
            </a:extLst>
          </p:cNvPr>
          <p:cNvPicPr>
            <a:picLocks noChangeAspect="1"/>
          </p:cNvPicPr>
          <p:nvPr/>
        </p:nvPicPr>
        <p:blipFill>
          <a:blip r:embed="rId29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0289" y="267494"/>
            <a:ext cx="686252" cy="184343"/>
          </a:xfrm>
          <a:prstGeom prst="rect">
            <a:avLst/>
          </a:prstGeom>
        </p:spPr>
      </p:pic>
      <p:pic>
        <p:nvPicPr>
          <p:cNvPr id="28" name="Image 27">
            <a:hlinkClick r:id="rId30" action="ppaction://hlinksldjump"/>
            <a:extLst>
              <a:ext uri="{FF2B5EF4-FFF2-40B4-BE49-F238E27FC236}">
                <a16:creationId xmlns:a16="http://schemas.microsoft.com/office/drawing/2014/main" id="{3CE22A8E-8484-4CCE-9227-8B7DBF2C2DBF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clrChange>
              <a:clrFrom>
                <a:srgbClr val="39A935"/>
              </a:clrFrom>
              <a:clrTo>
                <a:srgbClr val="39A935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0441" y="3072579"/>
            <a:ext cx="405385" cy="405385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9E460DF6-32CD-A37A-C36B-08CA39DA3308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7" name="Image 6">
              <a:hlinkClick r:id="rId32" action="ppaction://hlinksldjump"/>
              <a:extLst>
                <a:ext uri="{FF2B5EF4-FFF2-40B4-BE49-F238E27FC236}">
                  <a16:creationId xmlns:a16="http://schemas.microsoft.com/office/drawing/2014/main" id="{1C804D8B-9A54-ACC6-BD6F-4E10F3EE8DB0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8" name="Image 7">
              <a:hlinkClick r:id="rId34" action="ppaction://hlinksldjump"/>
              <a:extLst>
                <a:ext uri="{FF2B5EF4-FFF2-40B4-BE49-F238E27FC236}">
                  <a16:creationId xmlns:a16="http://schemas.microsoft.com/office/drawing/2014/main" id="{3C5D930E-1CBD-90FB-BF39-CDF3D5CE6B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9" name="Image 8">
              <a:hlinkClick r:id="rId36" action="ppaction://hlinksldjump"/>
              <a:extLst>
                <a:ext uri="{FF2B5EF4-FFF2-40B4-BE49-F238E27FC236}">
                  <a16:creationId xmlns:a16="http://schemas.microsoft.com/office/drawing/2014/main" id="{096F8BB5-FF3A-840D-D03C-05F6597C1B95}"/>
                </a:ext>
              </a:extLst>
            </p:cNvPr>
            <p:cNvPicPr>
              <a:picLocks noChangeAspect="1"/>
            </p:cNvPicPr>
            <p:nvPr/>
          </p:nvPicPr>
          <p:blipFill>
            <a:blip r:embed="rId3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pic>
        <p:nvPicPr>
          <p:cNvPr id="3" name="Image 2">
            <a:hlinkClick r:id="rId38" action="ppaction://hlinksldjump"/>
            <a:extLst>
              <a:ext uri="{FF2B5EF4-FFF2-40B4-BE49-F238E27FC236}">
                <a16:creationId xmlns:a16="http://schemas.microsoft.com/office/drawing/2014/main" id="{19330908-C266-279D-4B61-C5681680E80D}"/>
              </a:ext>
            </a:extLst>
          </p:cNvPr>
          <p:cNvPicPr>
            <a:picLocks noChangeAspect="1"/>
          </p:cNvPicPr>
          <p:nvPr/>
        </p:nvPicPr>
        <p:blipFill rotWithShape="1">
          <a:blip r:embed="rId3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8146" b="17426"/>
          <a:stretch/>
        </p:blipFill>
        <p:spPr>
          <a:xfrm>
            <a:off x="8515825" y="2585221"/>
            <a:ext cx="475180" cy="306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0475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552AB0E7-8DC0-563F-0AFE-10F911758DA1}"/>
              </a:ext>
            </a:extLst>
          </p:cNvPr>
          <p:cNvGrpSpPr/>
          <p:nvPr/>
        </p:nvGrpSpPr>
        <p:grpSpPr>
          <a:xfrm>
            <a:off x="179510" y="1155152"/>
            <a:ext cx="8712970" cy="3059122"/>
            <a:chOff x="179510" y="1619348"/>
            <a:chExt cx="8712970" cy="3059122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B28C38C-8208-4FA2-8F88-5D446AB4390A}"/>
                </a:ext>
              </a:extLst>
            </p:cNvPr>
            <p:cNvSpPr/>
            <p:nvPr/>
          </p:nvSpPr>
          <p:spPr>
            <a:xfrm>
              <a:off x="2294621" y="1619348"/>
              <a:ext cx="3732286" cy="289592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69811" y="1620045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marL="0" marR="0" lvl="0" indent="0" algn="ctr" defTabSz="76763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à coins arrondis 26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6269810" y="3068005"/>
              <a:ext cx="262266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Services d’installation I7 </a:t>
              </a:r>
              <a:r>
                <a:rPr kumimoji="0" lang="fr-FR" sz="9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(1)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Services de maintenance F7</a:t>
              </a:r>
              <a:r>
                <a:rPr kumimoji="0" lang="fr-FR" sz="9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(1)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Systèmes de détection incendie Centralisateurs de mise en sécurité incendie</a:t>
              </a:r>
            </a:p>
          </p:txBody>
        </p:sp>
        <p:pic>
          <p:nvPicPr>
            <p:cNvPr id="29" name="Image 28"/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l="6973" t="9830" r="34781" b="32503"/>
            <a:stretch/>
          </p:blipFill>
          <p:spPr>
            <a:xfrm>
              <a:off x="7911071" y="2061836"/>
              <a:ext cx="765386" cy="5051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 r="13190" b="14041"/>
            <a:stretch/>
          </p:blipFill>
          <p:spPr>
            <a:xfrm>
              <a:off x="6429535" y="2067834"/>
              <a:ext cx="806762" cy="499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31" name="Arrondir un rectangle avec un coin du même côté 30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 service de proximité</a:t>
              </a:r>
            </a:p>
          </p:txBody>
        </p:sp>
        <p:cxnSp>
          <p:nvCxnSpPr>
            <p:cNvPr id="32" name="Connecteur droit 31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Rectangle 33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small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Les          Chubb France</a:t>
              </a:r>
            </a:p>
          </p:txBody>
        </p:sp>
        <p:pic>
          <p:nvPicPr>
            <p:cNvPr id="36" name="Picture 3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3" name="ZoneTexte 42"/>
            <p:cNvSpPr txBox="1"/>
            <p:nvPr/>
          </p:nvSpPr>
          <p:spPr>
            <a:xfrm>
              <a:off x="6269805" y="4509193"/>
              <a:ext cx="2622673" cy="1692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marL="228600" marR="0" lvl="0" indent="-22860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AutoNum type="arabicParenBoth"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50000"/>
                      <a:lumOff val="50000"/>
                    </a:scheme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liste de nos agences I7, F7 certifiées  : cnpp.com</a:t>
              </a:r>
            </a:p>
          </p:txBody>
        </p:sp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F9A7CC63-A8BB-42CE-A061-DA4B6DDE6EDA}"/>
                </a:ext>
              </a:extLst>
            </p:cNvPr>
            <p:cNvGrpSpPr/>
            <p:nvPr/>
          </p:nvGrpSpPr>
          <p:grpSpPr>
            <a:xfrm>
              <a:off x="179510" y="1620046"/>
              <a:ext cx="1872208" cy="2895920"/>
              <a:chOff x="179512" y="1620046"/>
              <a:chExt cx="1872208" cy="2895920"/>
            </a:xfrm>
          </p:grpSpPr>
          <p:sp>
            <p:nvSpPr>
              <p:cNvPr id="58" name="Rectangle 57">
                <a:extLst>
                  <a:ext uri="{FF2B5EF4-FFF2-40B4-BE49-F238E27FC236}">
                    <a16:creationId xmlns:a16="http://schemas.microsoft.com/office/drawing/2014/main" id="{D0225E5F-5A35-4130-AC7E-81648F324A8A}"/>
                  </a:ext>
                </a:extLst>
              </p:cNvPr>
              <p:cNvSpPr/>
              <p:nvPr/>
            </p:nvSpPr>
            <p:spPr>
              <a:xfrm>
                <a:off x="179512" y="1620046"/>
                <a:ext cx="1872208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2CDE475-5A3E-4875-85E2-70629CB5E83F}"/>
                  </a:ext>
                </a:extLst>
              </p:cNvPr>
              <p:cNvSpPr/>
              <p:nvPr/>
            </p:nvSpPr>
            <p:spPr>
              <a:xfrm>
                <a:off x="179512" y="2669680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A7CFE68C-8493-4BD7-9BFB-8762302D1E8A}"/>
                  </a:ext>
                </a:extLst>
              </p:cNvPr>
              <p:cNvSpPr/>
              <p:nvPr/>
            </p:nvSpPr>
            <p:spPr>
              <a:xfrm>
                <a:off x="179512" y="2684398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VEU</a:t>
                </a:r>
                <a:r>
                  <a:rPr kumimoji="0" lang="fr-FR" sz="950" b="1" i="0" u="none" strike="noStrike" kern="1200" cap="all" spc="0" normalizeH="0" baseline="3000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®</a:t>
                </a:r>
                <a:r>
                  <a:rPr kumimoji="0" lang="fr-FR" sz="95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- VEP</a:t>
                </a:r>
                <a:r>
                  <a:rPr kumimoji="0" lang="fr-FR" sz="950" b="1" i="0" u="none" strike="noStrike" kern="1200" cap="all" spc="0" normalizeH="0" baseline="3000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®</a:t>
                </a:r>
                <a:r>
                  <a:rPr kumimoji="0" lang="fr-FR" sz="95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- VLI</a:t>
                </a:r>
                <a:r>
                  <a:rPr kumimoji="0" lang="fr-FR" sz="950" b="1" i="0" u="none" strike="noStrike" kern="1200" cap="all" spc="0" normalizeH="0" baseline="3000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®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FE09766A-3B0D-4635-826A-BDFD64DB6F12}"/>
                  </a:ext>
                </a:extLst>
              </p:cNvPr>
              <p:cNvSpPr/>
              <p:nvPr/>
            </p:nvSpPr>
            <p:spPr>
              <a:xfrm>
                <a:off x="179512" y="1620047"/>
                <a:ext cx="187220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Détection par aspiration</a:t>
                </a:r>
              </a:p>
            </p:txBody>
          </p:sp>
          <p:sp>
            <p:nvSpPr>
              <p:cNvPr id="79" name="Rectangle à coins arrondis 64">
                <a:extLst>
                  <a:ext uri="{FF2B5EF4-FFF2-40B4-BE49-F238E27FC236}">
                    <a16:creationId xmlns:a16="http://schemas.microsoft.com/office/drawing/2014/main" id="{B655F0F5-6B6C-4365-BA5F-8ED390448B9D}"/>
                  </a:ext>
                </a:extLst>
              </p:cNvPr>
              <p:cNvSpPr/>
              <p:nvPr/>
            </p:nvSpPr>
            <p:spPr>
              <a:xfrm>
                <a:off x="293280" y="1995686"/>
                <a:ext cx="1686432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0" name="Groupe 79">
                <a:extLst>
                  <a:ext uri="{FF2B5EF4-FFF2-40B4-BE49-F238E27FC236}">
                    <a16:creationId xmlns:a16="http://schemas.microsoft.com/office/drawing/2014/main" id="{E94A3BBB-B333-41DF-84B4-873065F4483F}"/>
                  </a:ext>
                </a:extLst>
              </p:cNvPr>
              <p:cNvGrpSpPr/>
              <p:nvPr/>
            </p:nvGrpSpPr>
            <p:grpSpPr>
              <a:xfrm>
                <a:off x="416416" y="2044965"/>
                <a:ext cx="1440160" cy="505046"/>
                <a:chOff x="395536" y="2059959"/>
                <a:chExt cx="1440160" cy="505046"/>
              </a:xfrm>
            </p:grpSpPr>
            <p:pic>
              <p:nvPicPr>
                <p:cNvPr id="85" name="Picture 6">
                  <a:extLst>
                    <a:ext uri="{FF2B5EF4-FFF2-40B4-BE49-F238E27FC236}">
                      <a16:creationId xmlns:a16="http://schemas.microsoft.com/office/drawing/2014/main" id="{66D38FAF-D323-4781-945A-E81F76A81D9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screen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6" y="2059959"/>
                  <a:ext cx="708487" cy="505046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86" name="Image 85">
                  <a:extLst>
                    <a:ext uri="{FF2B5EF4-FFF2-40B4-BE49-F238E27FC236}">
                      <a16:creationId xmlns:a16="http://schemas.microsoft.com/office/drawing/2014/main" id="{36125545-E265-4418-9595-CF5E0B29CB1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8" cstate="screen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 t="7222" b="9145"/>
                <a:stretch/>
              </p:blipFill>
              <p:spPr>
                <a:xfrm>
                  <a:off x="1146359" y="2060444"/>
                  <a:ext cx="689337" cy="504076"/>
                </a:xfrm>
                <a:prstGeom prst="rect">
                  <a:avLst/>
                </a:prstGeom>
                <a:ln>
                  <a:noFill/>
                </a:ln>
              </p:spPr>
            </p:pic>
          </p:grpSp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48F0ED72-A481-4557-B725-7E7D46542E10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580179" y="1708667"/>
              <a:ext cx="3070570" cy="2006596"/>
              <a:chOff x="2464633" y="1620914"/>
              <a:chExt cx="2716497" cy="1775212"/>
            </a:xfrm>
          </p:grpSpPr>
          <p:pic>
            <p:nvPicPr>
              <p:cNvPr id="52" name="Picture 3">
                <a:extLst>
                  <a:ext uri="{FF2B5EF4-FFF2-40B4-BE49-F238E27FC236}">
                    <a16:creationId xmlns:a16="http://schemas.microsoft.com/office/drawing/2014/main" id="{7395973C-2F74-45EF-94E5-BB4792A4936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clrChange>
                  <a:clrFrom>
                    <a:srgbClr val="FFEEBD"/>
                  </a:clrFrom>
                  <a:clrTo>
                    <a:srgbClr val="FFEEBD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64633" y="1620914"/>
                <a:ext cx="2716497" cy="1775212"/>
              </a:xfrm>
              <a:prstGeom prst="rect">
                <a:avLst/>
              </a:prstGeom>
              <a:noFill/>
              <a:ln w="9525">
                <a:solidFill>
                  <a:schemeClr val="tx1">
                    <a:lumMod val="50000"/>
                    <a:lumOff val="50000"/>
                  </a:scheme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9" name="Image 8" descr="Une image contenant texte, boîtier, accessoire&#10;&#10;Description générée automatiquement">
                <a:extLst>
                  <a:ext uri="{FF2B5EF4-FFF2-40B4-BE49-F238E27FC236}">
                    <a16:creationId xmlns:a16="http://schemas.microsoft.com/office/drawing/2014/main" id="{F34FCC5E-6957-4385-AFB4-C2BC516E0E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l="7040" t="9693" r="7260" b="9703"/>
              <a:stretch/>
            </p:blipFill>
            <p:spPr>
              <a:xfrm>
                <a:off x="4389093" y="2903261"/>
                <a:ext cx="786039" cy="492865"/>
              </a:xfrm>
              <a:prstGeom prst="rect">
                <a:avLst/>
              </a:prstGeom>
            </p:spPr>
          </p:pic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8E25AC5F-2E48-4A56-8195-954508E90344}"/>
                </a:ext>
              </a:extLst>
            </p:cNvPr>
            <p:cNvSpPr/>
            <p:nvPr/>
          </p:nvSpPr>
          <p:spPr>
            <a:xfrm>
              <a:off x="2294619" y="3723878"/>
              <a:ext cx="373228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La détection par aspiration s’adapte à de nombreux environnements et offre plusieurs seuils programmables dans votre système de détection incendie. Elle intègre des accessoires complémentaires de stabilisation des seuils et des réseaux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B5C7A9A3-0FA1-4768-8F9B-3C6CC29B6C48}"/>
                </a:ext>
              </a:extLst>
            </p:cNvPr>
            <p:cNvSpPr/>
            <p:nvPr/>
          </p:nvSpPr>
          <p:spPr>
            <a:xfrm>
              <a:off x="179514" y="3723878"/>
              <a:ext cx="1872206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Nous proposons une gamme permettant une détection de </a:t>
              </a: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Classe A</a:t>
              </a:r>
              <a:r>
                <a:rPr lang="fr-FR" sz="950" baseline="30000" dirty="0">
                  <a:solidFill>
                    <a:srgbClr val="002060"/>
                  </a:solidFill>
                  <a:latin typeface="Arial"/>
                </a:rPr>
                <a:t>(2)</a:t>
              </a: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 au cœur des baies permettant des mesures correctives d’exploitation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01A2A42C-D34F-45ED-8A65-5A3F0A072456}"/>
                </a:ext>
              </a:extLst>
            </p:cNvPr>
            <p:cNvSpPr/>
            <p:nvPr/>
          </p:nvSpPr>
          <p:spPr>
            <a:xfrm>
              <a:off x="179514" y="2910727"/>
              <a:ext cx="1872208" cy="8233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Détecter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950" dirty="0">
                  <a:solidFill>
                    <a:prstClr val="black"/>
                  </a:solidFill>
                  <a:latin typeface="Arial"/>
                </a:rPr>
                <a:t>tout risque survenant au sein des serveurs </a:t>
              </a: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informatiques en amont de la détection incendie des volumes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F07572DC-2048-4B5D-9652-940B11A94C46}"/>
                </a:ext>
              </a:extLst>
            </p:cNvPr>
            <p:cNvSpPr/>
            <p:nvPr/>
          </p:nvSpPr>
          <p:spPr>
            <a:xfrm>
              <a:off x="2294616" y="4504559"/>
              <a:ext cx="3752510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(2) Voir EN 54-20 : détection par aspiration, de très haute sensibilité</a:t>
              </a:r>
            </a:p>
          </p:txBody>
        </p:sp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35285FF4-3A81-4DAC-ACA2-DFAB2863C6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3" y="2118032"/>
              <a:ext cx="388003" cy="405755"/>
            </a:xfrm>
            <a:prstGeom prst="rect">
              <a:avLst/>
            </a:prstGeom>
          </p:spPr>
        </p:pic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41898CDE-CAEC-8241-9F72-C7AFD61F2133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" name="Image 4">
              <a:hlinkClick r:id="rId12" action="ppaction://hlinksldjump"/>
              <a:extLst>
                <a:ext uri="{FF2B5EF4-FFF2-40B4-BE49-F238E27FC236}">
                  <a16:creationId xmlns:a16="http://schemas.microsoft.com/office/drawing/2014/main" id="{EE1EE04B-C7FE-CA12-EA47-D60BD3597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14" action="ppaction://hlinksldjump"/>
              <a:extLst>
                <a:ext uri="{FF2B5EF4-FFF2-40B4-BE49-F238E27FC236}">
                  <a16:creationId xmlns:a16="http://schemas.microsoft.com/office/drawing/2014/main" id="{E16F8EB8-09F6-05FB-620C-AB57114875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16" action="ppaction://hlinksldjump"/>
              <a:extLst>
                <a:ext uri="{FF2B5EF4-FFF2-40B4-BE49-F238E27FC236}">
                  <a16:creationId xmlns:a16="http://schemas.microsoft.com/office/drawing/2014/main" id="{77E7ED5B-7BC8-98C2-F083-4E2CCD636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A68B4610-4D42-E20A-B9E5-64E4A4F20C70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automatique d’incendie par aspiration</a:t>
            </a:r>
          </a:p>
        </p:txBody>
      </p:sp>
    </p:spTree>
    <p:extLst>
      <p:ext uri="{BB962C8B-B14F-4D97-AF65-F5344CB8AC3E}">
        <p14:creationId xmlns:p14="http://schemas.microsoft.com/office/powerpoint/2010/main" val="3938587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</p:spPr>
        <p:txBody>
          <a:bodyPr/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9A21D498-A2FC-797D-A42D-CD5A7E00E8B4}"/>
              </a:ext>
            </a:extLst>
          </p:cNvPr>
          <p:cNvGrpSpPr/>
          <p:nvPr/>
        </p:nvGrpSpPr>
        <p:grpSpPr>
          <a:xfrm>
            <a:off x="123456" y="1155152"/>
            <a:ext cx="8769023" cy="2927135"/>
            <a:chOff x="123456" y="1620045"/>
            <a:chExt cx="8769023" cy="2927135"/>
          </a:xfrm>
        </p:grpSpPr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5DE0123C-EBB7-C52A-7BF3-89380E19F6B5}"/>
                </a:ext>
              </a:extLst>
            </p:cNvPr>
            <p:cNvGrpSpPr/>
            <p:nvPr/>
          </p:nvGrpSpPr>
          <p:grpSpPr>
            <a:xfrm>
              <a:off x="7000439" y="1624408"/>
              <a:ext cx="1892040" cy="1959064"/>
              <a:chOff x="7000439" y="1624408"/>
              <a:chExt cx="1892040" cy="1959064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70CFAA04-4101-42C8-A2F0-ABCC92D506C3}"/>
                  </a:ext>
                </a:extLst>
              </p:cNvPr>
              <p:cNvSpPr/>
              <p:nvPr/>
            </p:nvSpPr>
            <p:spPr>
              <a:xfrm>
                <a:off x="7020271" y="1624408"/>
                <a:ext cx="1872208" cy="249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E491DCD4-5F14-49ED-86AD-99CC573A97B5}"/>
                  </a:ext>
                </a:extLst>
              </p:cNvPr>
              <p:cNvGrpSpPr/>
              <p:nvPr/>
            </p:nvGrpSpPr>
            <p:grpSpPr>
              <a:xfrm>
                <a:off x="7000439" y="1624408"/>
                <a:ext cx="1892040" cy="1959064"/>
                <a:chOff x="6488708" y="1628771"/>
                <a:chExt cx="1892040" cy="1959064"/>
              </a:xfrm>
            </p:grpSpPr>
            <p:sp>
              <p:nvSpPr>
                <p:cNvPr id="50" name="Rectangle 49">
                  <a:extLst>
                    <a:ext uri="{FF2B5EF4-FFF2-40B4-BE49-F238E27FC236}">
                      <a16:creationId xmlns:a16="http://schemas.microsoft.com/office/drawing/2014/main" id="{FCD93230-D0AC-4A78-A74D-BEBB273DA4DD}"/>
                    </a:ext>
                  </a:extLst>
                </p:cNvPr>
                <p:cNvSpPr/>
                <p:nvPr/>
              </p:nvSpPr>
              <p:spPr>
                <a:xfrm>
                  <a:off x="6508447" y="1923675"/>
                  <a:ext cx="1872208" cy="1664160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Rectangle 58">
                  <a:extLst>
                    <a:ext uri="{FF2B5EF4-FFF2-40B4-BE49-F238E27FC236}">
                      <a16:creationId xmlns:a16="http://schemas.microsoft.com/office/drawing/2014/main" id="{9E583DDA-E1C8-459F-836B-E41D56D197ED}"/>
                    </a:ext>
                  </a:extLst>
                </p:cNvPr>
                <p:cNvSpPr/>
                <p:nvPr/>
              </p:nvSpPr>
              <p:spPr>
                <a:xfrm>
                  <a:off x="6488708" y="2678612"/>
                  <a:ext cx="1891947" cy="24130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sm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0" name="ZoneTexte 59">
                  <a:extLst>
                    <a:ext uri="{FF2B5EF4-FFF2-40B4-BE49-F238E27FC236}">
                      <a16:creationId xmlns:a16="http://schemas.microsoft.com/office/drawing/2014/main" id="{E03F3E15-9527-46E7-9EEF-F4D20281B7D8}"/>
                    </a:ext>
                  </a:extLst>
                </p:cNvPr>
                <p:cNvSpPr txBox="1"/>
                <p:nvPr/>
              </p:nvSpPr>
              <p:spPr>
                <a:xfrm>
                  <a:off x="6508447" y="2910728"/>
                  <a:ext cx="1872208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00" b="1" dirty="0"/>
                    <a:t>Intégrer </a:t>
                  </a:r>
                </a:p>
                <a:p>
                  <a:pPr algn="ctr"/>
                  <a:r>
                    <a:rPr lang="fr-FR" sz="1000" dirty="0"/>
                    <a:t>Les émetteurs et récepteurs en coffrant les boitiers</a:t>
                  </a:r>
                </a:p>
              </p:txBody>
            </p:sp>
            <p:pic>
              <p:nvPicPr>
                <p:cNvPr id="61" name="Picture 5">
                  <a:extLst>
                    <a:ext uri="{FF2B5EF4-FFF2-40B4-BE49-F238E27FC236}">
                      <a16:creationId xmlns:a16="http://schemas.microsoft.com/office/drawing/2014/main" id="{E7228FF4-D6EA-41C6-9008-92E714A0C4D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screen">
                  <a:clrChange>
                    <a:clrFrom>
                      <a:srgbClr val="FEFEFF"/>
                    </a:clrFrom>
                    <a:clrTo>
                      <a:srgbClr val="FEFE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660232" y="2130824"/>
                  <a:ext cx="1291398" cy="4298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62" name="Rectangle à coins arrondis 65">
                  <a:extLst>
                    <a:ext uri="{FF2B5EF4-FFF2-40B4-BE49-F238E27FC236}">
                      <a16:creationId xmlns:a16="http://schemas.microsoft.com/office/drawing/2014/main" id="{0373F015-6DD4-436C-A162-C81CD7F03AA0}"/>
                    </a:ext>
                  </a:extLst>
                </p:cNvPr>
                <p:cNvSpPr/>
                <p:nvPr/>
              </p:nvSpPr>
              <p:spPr>
                <a:xfrm>
                  <a:off x="6556104" y="2022592"/>
                  <a:ext cx="1757154" cy="597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pic>
              <p:nvPicPr>
                <p:cNvPr id="64" name="Image 63">
                  <a:extLst>
                    <a:ext uri="{FF2B5EF4-FFF2-40B4-BE49-F238E27FC236}">
                      <a16:creationId xmlns:a16="http://schemas.microsoft.com/office/drawing/2014/main" id="{BF640B73-6E21-4913-85EE-3A2640F8FDB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7120515" y="2078108"/>
                  <a:ext cx="648072" cy="471614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sp>
              <p:nvSpPr>
                <p:cNvPr id="66" name="Rectangle 65">
                  <a:extLst>
                    <a:ext uri="{FF2B5EF4-FFF2-40B4-BE49-F238E27FC236}">
                      <a16:creationId xmlns:a16="http://schemas.microsoft.com/office/drawing/2014/main" id="{A75C81B1-BB9D-42B1-A642-662609F951AB}"/>
                    </a:ext>
                  </a:extLst>
                </p:cNvPr>
                <p:cNvSpPr/>
                <p:nvPr/>
              </p:nvSpPr>
              <p:spPr>
                <a:xfrm>
                  <a:off x="6508541" y="2662574"/>
                  <a:ext cx="1872207" cy="2385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50" b="1" i="0" u="none" strike="noStrike" kern="1200" cap="all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OSID</a:t>
                  </a:r>
                  <a:r>
                    <a:rPr kumimoji="0" lang="fr-FR" sz="950" b="1" i="0" u="none" strike="noStrike" kern="1200" cap="all" spc="0" normalizeH="0" baseline="3000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®</a:t>
                  </a:r>
                  <a:endParaRPr kumimoji="0" lang="fr-FR" sz="95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Rectangle 66">
                  <a:extLst>
                    <a:ext uri="{FF2B5EF4-FFF2-40B4-BE49-F238E27FC236}">
                      <a16:creationId xmlns:a16="http://schemas.microsoft.com/office/drawing/2014/main" id="{19833FD5-C1B4-4278-AB12-9A3C9488EF99}"/>
                    </a:ext>
                  </a:extLst>
                </p:cNvPr>
                <p:cNvSpPr/>
                <p:nvPr/>
              </p:nvSpPr>
              <p:spPr>
                <a:xfrm>
                  <a:off x="6508448" y="1628771"/>
                  <a:ext cx="1872207" cy="2539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fr-FR" sz="1050" dirty="0">
                      <a:solidFill>
                        <a:srgbClr val="002060"/>
                      </a:solidFill>
                      <a:latin typeface="Arial"/>
                    </a:rPr>
                    <a:t>Discrétion</a:t>
                  </a:r>
                  <a:endPara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FA8A423C-7945-4ED6-B0C0-6C695907D43B}"/>
                </a:ext>
              </a:extLst>
            </p:cNvPr>
            <p:cNvSpPr/>
            <p:nvPr/>
          </p:nvSpPr>
          <p:spPr>
            <a:xfrm>
              <a:off x="132675" y="3722426"/>
              <a:ext cx="8759712" cy="80916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719B78F-C298-4174-A76C-19D6614C6A32}"/>
                </a:ext>
              </a:extLst>
            </p:cNvPr>
            <p:cNvSpPr/>
            <p:nvPr/>
          </p:nvSpPr>
          <p:spPr>
            <a:xfrm>
              <a:off x="123456" y="3723878"/>
              <a:ext cx="8768930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OSID </a:t>
              </a:r>
              <a:r>
                <a:rPr lang="fr-FR" sz="950" dirty="0">
                  <a:solidFill>
                    <a:srgbClr val="002060"/>
                  </a:solidFill>
                  <a:latin typeface="Arial"/>
                </a:rPr>
                <a:t>offre une meilleure couverture </a:t>
              </a:r>
              <a:r>
                <a:rPr lang="fr-FR" sz="950" dirty="0">
                  <a:solidFill>
                    <a:srgbClr val="002060"/>
                  </a:solidFill>
                </a:rPr>
                <a:t>des grands volumes : </a:t>
              </a:r>
            </a:p>
            <a:p>
              <a:pPr lvl="0" algn="ctr"/>
              <a:endParaRPr lang="fr-FR" sz="950" dirty="0">
                <a:solidFill>
                  <a:srgbClr val="002060"/>
                </a:solidFill>
              </a:endParaRPr>
            </a:p>
            <a:p>
              <a:pPr lvl="0" algn="ctr"/>
              <a:r>
                <a:rPr lang="fr-FR" sz="950" dirty="0">
                  <a:solidFill>
                    <a:srgbClr val="002060"/>
                  </a:solidFill>
                </a:rPr>
                <a:t>plusieurs émetteurs pour un récepteur possibles, traitement UV/IR des signaux, discrimination améliorée des poussières et des fumées, </a:t>
              </a:r>
            </a:p>
            <a:p>
              <a:pPr lvl="0" algn="ctr"/>
              <a:r>
                <a:rPr lang="fr-FR" sz="950" dirty="0">
                  <a:solidFill>
                    <a:srgbClr val="002060"/>
                  </a:solidFill>
                </a:rPr>
                <a:t>réglage d’ajustement par simple outil laser; tolérance augmentée aux mouvements des bâtiments; </a:t>
              </a:r>
            </a:p>
            <a:p>
              <a:pPr lvl="0" algn="ctr"/>
              <a:r>
                <a:rPr lang="fr-FR" sz="950" dirty="0">
                  <a:solidFill>
                    <a:srgbClr val="002060"/>
                  </a:solidFill>
                </a:rPr>
                <a:t>désalignement jusque 4%, fiabilité dans des conditions d’éclairage multiples, ….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grpSp>
          <p:nvGrpSpPr>
            <p:cNvPr id="9" name="Groupe 8">
              <a:extLst>
                <a:ext uri="{FF2B5EF4-FFF2-40B4-BE49-F238E27FC236}">
                  <a16:creationId xmlns:a16="http://schemas.microsoft.com/office/drawing/2014/main" id="{5689F2F0-BC17-C6AD-F538-E31F13A2D44C}"/>
                </a:ext>
              </a:extLst>
            </p:cNvPr>
            <p:cNvGrpSpPr/>
            <p:nvPr/>
          </p:nvGrpSpPr>
          <p:grpSpPr>
            <a:xfrm>
              <a:off x="123457" y="1620047"/>
              <a:ext cx="1886480" cy="1967788"/>
              <a:chOff x="334050" y="1620047"/>
              <a:chExt cx="1886480" cy="1967788"/>
            </a:xfrm>
          </p:grpSpPr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423C2997-B2BF-475A-AA6C-B420DC108A7C}"/>
                  </a:ext>
                </a:extLst>
              </p:cNvPr>
              <p:cNvSpPr/>
              <p:nvPr/>
            </p:nvSpPr>
            <p:spPr>
              <a:xfrm>
                <a:off x="343267" y="1628545"/>
                <a:ext cx="1872208" cy="249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DC039751-A970-4D39-ACE3-699C05C65C65}"/>
                  </a:ext>
                </a:extLst>
              </p:cNvPr>
              <p:cNvSpPr/>
              <p:nvPr/>
            </p:nvSpPr>
            <p:spPr>
              <a:xfrm>
                <a:off x="343267" y="1923677"/>
                <a:ext cx="1872208" cy="166415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BA3C5262-ACD1-4790-9947-8AACF14CA822}"/>
                  </a:ext>
                </a:extLst>
              </p:cNvPr>
              <p:cNvSpPr/>
              <p:nvPr/>
            </p:nvSpPr>
            <p:spPr>
              <a:xfrm>
                <a:off x="334050" y="2681618"/>
                <a:ext cx="1881425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small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22637B13-E414-4811-B38D-804D176BB9B9}"/>
                  </a:ext>
                </a:extLst>
              </p:cNvPr>
              <p:cNvSpPr/>
              <p:nvPr/>
            </p:nvSpPr>
            <p:spPr>
              <a:xfrm>
                <a:off x="348323" y="2681618"/>
                <a:ext cx="1872207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OSID</a:t>
                </a:r>
                <a:r>
                  <a:rPr kumimoji="0" lang="fr-FR" sz="950" b="1" i="0" u="none" strike="noStrike" kern="1200" cap="all" spc="0" normalizeH="0" baseline="3000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®</a:t>
                </a:r>
                <a:endPara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86" name="Rectangle 85">
                <a:extLst>
                  <a:ext uri="{FF2B5EF4-FFF2-40B4-BE49-F238E27FC236}">
                    <a16:creationId xmlns:a16="http://schemas.microsoft.com/office/drawing/2014/main" id="{82B5939E-FC48-428C-BF6E-B3B4A2D43746}"/>
                  </a:ext>
                </a:extLst>
              </p:cNvPr>
              <p:cNvSpPr/>
              <p:nvPr/>
            </p:nvSpPr>
            <p:spPr>
              <a:xfrm>
                <a:off x="339106" y="1620047"/>
                <a:ext cx="187220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Portée</a:t>
                </a:r>
              </a:p>
            </p:txBody>
          </p:sp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606D998F-0758-4279-A05E-2717E39B3F5D}"/>
                  </a:ext>
                </a:extLst>
              </p:cNvPr>
              <p:cNvSpPr/>
              <p:nvPr/>
            </p:nvSpPr>
            <p:spPr>
              <a:xfrm>
                <a:off x="339105" y="2910727"/>
                <a:ext cx="1872208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950" b="1" dirty="0">
                    <a:solidFill>
                      <a:prstClr val="black"/>
                    </a:solidFill>
                    <a:latin typeface="Arial"/>
                  </a:rPr>
                  <a:t>Augmenter</a:t>
                </a:r>
                <a:r>
                  <a:rPr kumimoji="0" lang="fr-FR" sz="9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Les portées et améliorer la stabilité de la détection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optique linéaire </a:t>
                </a:r>
              </a:p>
            </p:txBody>
          </p:sp>
          <p:sp>
            <p:nvSpPr>
              <p:cNvPr id="88" name="Rectangle à coins arrondis 65">
                <a:extLst>
                  <a:ext uri="{FF2B5EF4-FFF2-40B4-BE49-F238E27FC236}">
                    <a16:creationId xmlns:a16="http://schemas.microsoft.com/office/drawing/2014/main" id="{762D23F9-363F-4316-BD69-CB270334F8B9}"/>
                  </a:ext>
                </a:extLst>
              </p:cNvPr>
              <p:cNvSpPr/>
              <p:nvPr/>
            </p:nvSpPr>
            <p:spPr>
              <a:xfrm>
                <a:off x="395536" y="2019074"/>
                <a:ext cx="1757154" cy="597794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9" name="Groupe 88">
                <a:extLst>
                  <a:ext uri="{FF2B5EF4-FFF2-40B4-BE49-F238E27FC236}">
                    <a16:creationId xmlns:a16="http://schemas.microsoft.com/office/drawing/2014/main" id="{49AE39E7-945D-42BF-8206-FB95278365D6}"/>
                  </a:ext>
                </a:extLst>
              </p:cNvPr>
              <p:cNvGrpSpPr/>
              <p:nvPr/>
            </p:nvGrpSpPr>
            <p:grpSpPr>
              <a:xfrm>
                <a:off x="482025" y="2099276"/>
                <a:ext cx="1584176" cy="437390"/>
                <a:chOff x="552938" y="2137861"/>
                <a:chExt cx="1584176" cy="437390"/>
              </a:xfrm>
            </p:grpSpPr>
            <p:pic>
              <p:nvPicPr>
                <p:cNvPr id="90" name="Picture 6">
                  <a:extLst>
                    <a:ext uri="{FF2B5EF4-FFF2-40B4-BE49-F238E27FC236}">
                      <a16:creationId xmlns:a16="http://schemas.microsoft.com/office/drawing/2014/main" id="{FE5AA193-0902-48D9-86A7-74B815B9AF6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clrChange>
                    <a:clrFrom>
                      <a:srgbClr val="FEFEFF"/>
                    </a:clrFrom>
                    <a:clrTo>
                      <a:srgbClr val="FEFE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52938" y="2137861"/>
                  <a:ext cx="1584176" cy="43739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91" name="Image 90">
                  <a:hlinkClick r:id="rId5" action="ppaction://hlinkfile"/>
                  <a:extLst>
                    <a:ext uri="{FF2B5EF4-FFF2-40B4-BE49-F238E27FC236}">
                      <a16:creationId xmlns:a16="http://schemas.microsoft.com/office/drawing/2014/main" id="{D924389E-890B-4241-8176-1E57AD93F0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/>
              </p:blipFill>
              <p:spPr>
                <a:xfrm>
                  <a:off x="1345026" y="2169408"/>
                  <a:ext cx="540770" cy="352752"/>
                </a:xfrm>
                <a:prstGeom prst="rect">
                  <a:avLst/>
                </a:prstGeom>
              </p:spPr>
            </p:pic>
          </p:grpSp>
          <p:pic>
            <p:nvPicPr>
              <p:cNvPr id="92" name="Image 91">
                <a:extLst>
                  <a:ext uri="{FF2B5EF4-FFF2-40B4-BE49-F238E27FC236}">
                    <a16:creationId xmlns:a16="http://schemas.microsoft.com/office/drawing/2014/main" id="{80B79EAE-B7FD-4CE4-ABB3-7A9C15062D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screen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 rot="10800000">
                <a:off x="745114" y="2198396"/>
                <a:ext cx="466214" cy="322180"/>
              </a:xfrm>
              <a:prstGeom prst="rect">
                <a:avLst/>
              </a:prstGeom>
            </p:spPr>
          </p:pic>
        </p:grpSp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B38B5C8F-CB05-A42E-62E8-3E4F6766BE01}"/>
                </a:ext>
              </a:extLst>
            </p:cNvPr>
            <p:cNvGrpSpPr/>
            <p:nvPr/>
          </p:nvGrpSpPr>
          <p:grpSpPr>
            <a:xfrm>
              <a:off x="2413664" y="1620045"/>
              <a:ext cx="1897895" cy="1967790"/>
              <a:chOff x="2554060" y="1620045"/>
              <a:chExt cx="1897895" cy="1967790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A7A27AE8-6874-4672-8F68-7F2DA36FD436}"/>
                  </a:ext>
                </a:extLst>
              </p:cNvPr>
              <p:cNvSpPr/>
              <p:nvPr/>
            </p:nvSpPr>
            <p:spPr>
              <a:xfrm>
                <a:off x="2579747" y="1620045"/>
                <a:ext cx="1872208" cy="249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93" name="Groupe 92">
                <a:extLst>
                  <a:ext uri="{FF2B5EF4-FFF2-40B4-BE49-F238E27FC236}">
                    <a16:creationId xmlns:a16="http://schemas.microsoft.com/office/drawing/2014/main" id="{FC80085F-3D95-4DF4-BCED-24E7C86ABEAD}"/>
                  </a:ext>
                </a:extLst>
              </p:cNvPr>
              <p:cNvGrpSpPr/>
              <p:nvPr/>
            </p:nvGrpSpPr>
            <p:grpSpPr>
              <a:xfrm>
                <a:off x="2554060" y="1620045"/>
                <a:ext cx="1897895" cy="1967790"/>
                <a:chOff x="2346627" y="1620045"/>
                <a:chExt cx="1897895" cy="1967790"/>
              </a:xfrm>
            </p:grpSpPr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1BADF760-EC2C-4D63-95E3-A0397E63F933}"/>
                    </a:ext>
                  </a:extLst>
                </p:cNvPr>
                <p:cNvSpPr/>
                <p:nvPr/>
              </p:nvSpPr>
              <p:spPr>
                <a:xfrm>
                  <a:off x="2367259" y="1923677"/>
                  <a:ext cx="1872208" cy="166415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6" name="Rectangle à coins arrondis 65">
                  <a:extLst>
                    <a:ext uri="{FF2B5EF4-FFF2-40B4-BE49-F238E27FC236}">
                      <a16:creationId xmlns:a16="http://schemas.microsoft.com/office/drawing/2014/main" id="{82779AF3-4458-47DE-916F-50817B257FEA}"/>
                    </a:ext>
                  </a:extLst>
                </p:cNvPr>
                <p:cNvSpPr/>
                <p:nvPr/>
              </p:nvSpPr>
              <p:spPr>
                <a:xfrm>
                  <a:off x="2394766" y="2013851"/>
                  <a:ext cx="1757154" cy="597794"/>
                </a:xfrm>
                <a:prstGeom prst="round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7" name="ZoneTexte 96">
                  <a:extLst>
                    <a:ext uri="{FF2B5EF4-FFF2-40B4-BE49-F238E27FC236}">
                      <a16:creationId xmlns:a16="http://schemas.microsoft.com/office/drawing/2014/main" id="{FE71AF55-D35A-4706-91E3-C08116742BDB}"/>
                    </a:ext>
                  </a:extLst>
                </p:cNvPr>
                <p:cNvSpPr txBox="1"/>
                <p:nvPr/>
              </p:nvSpPr>
              <p:spPr>
                <a:xfrm>
                  <a:off x="2362204" y="2910728"/>
                  <a:ext cx="1872207" cy="5539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r-FR" sz="1000" b="1" dirty="0"/>
                    <a:t>Analyse uniforme UV/IR</a:t>
                  </a:r>
                </a:p>
                <a:p>
                  <a:pPr algn="ctr"/>
                  <a:r>
                    <a:rPr lang="fr-FR" sz="1000" dirty="0"/>
                    <a:t>Pas d’alarme feu </a:t>
                  </a:r>
                </a:p>
                <a:p>
                  <a:pPr algn="ctr"/>
                  <a:r>
                    <a:rPr lang="fr-FR" sz="1000" dirty="0"/>
                    <a:t>Continuité d’exploitation</a:t>
                  </a:r>
                </a:p>
              </p:txBody>
            </p:sp>
            <p:grpSp>
              <p:nvGrpSpPr>
                <p:cNvPr id="100" name="Groupe 99">
                  <a:extLst>
                    <a:ext uri="{FF2B5EF4-FFF2-40B4-BE49-F238E27FC236}">
                      <a16:creationId xmlns:a16="http://schemas.microsoft.com/office/drawing/2014/main" id="{9893F3B4-19D1-4300-BE7A-4D5BCB3301A3}"/>
                    </a:ext>
                  </a:extLst>
                </p:cNvPr>
                <p:cNvGrpSpPr/>
                <p:nvPr/>
              </p:nvGrpSpPr>
              <p:grpSpPr>
                <a:xfrm>
                  <a:off x="2443132" y="2085527"/>
                  <a:ext cx="1724930" cy="466579"/>
                  <a:chOff x="2450007" y="2099277"/>
                  <a:chExt cx="1724930" cy="466579"/>
                </a:xfrm>
              </p:grpSpPr>
              <p:pic>
                <p:nvPicPr>
                  <p:cNvPr id="104" name="Picture 4">
                    <a:extLst>
                      <a:ext uri="{FF2B5EF4-FFF2-40B4-BE49-F238E27FC236}">
                        <a16:creationId xmlns:a16="http://schemas.microsoft.com/office/drawing/2014/main" id="{32928F48-6D62-4B16-A2CA-537391A9034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8" cstate="screen">
                    <a:clrChange>
                      <a:clrFrom>
                        <a:srgbClr val="FEFEFF"/>
                      </a:clrFrom>
                      <a:clrTo>
                        <a:srgbClr val="FEFE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450007" y="2099277"/>
                    <a:ext cx="1724930" cy="46657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  <p:pic>
                <p:nvPicPr>
                  <p:cNvPr id="105" name="Image 104">
                    <a:hlinkClick r:id="rId5" action="ppaction://hlinkfile"/>
                    <a:extLst>
                      <a:ext uri="{FF2B5EF4-FFF2-40B4-BE49-F238E27FC236}">
                        <a16:creationId xmlns:a16="http://schemas.microsoft.com/office/drawing/2014/main" id="{1A2C1918-C4DF-4F0E-9447-2E3A66E3DD4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 cstate="print"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/>
                </p:blipFill>
                <p:spPr>
                  <a:xfrm>
                    <a:off x="3350227" y="2124667"/>
                    <a:ext cx="540770" cy="352752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816B6544-3263-4B89-AC19-F4F884B5E5FB}"/>
                    </a:ext>
                  </a:extLst>
                </p:cNvPr>
                <p:cNvSpPr/>
                <p:nvPr/>
              </p:nvSpPr>
              <p:spPr>
                <a:xfrm>
                  <a:off x="2346627" y="2690216"/>
                  <a:ext cx="1897895" cy="24130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sm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2" name="Rectangle 101">
                  <a:extLst>
                    <a:ext uri="{FF2B5EF4-FFF2-40B4-BE49-F238E27FC236}">
                      <a16:creationId xmlns:a16="http://schemas.microsoft.com/office/drawing/2014/main" id="{57B00EDD-120A-4E11-9237-D7A47F729422}"/>
                    </a:ext>
                  </a:extLst>
                </p:cNvPr>
                <p:cNvSpPr/>
                <p:nvPr/>
              </p:nvSpPr>
              <p:spPr>
                <a:xfrm>
                  <a:off x="2367260" y="1620045"/>
                  <a:ext cx="1872207" cy="2539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fr-FR" sz="1050" dirty="0">
                      <a:solidFill>
                        <a:srgbClr val="002060"/>
                      </a:solidFill>
                      <a:latin typeface="Arial"/>
                    </a:rPr>
                    <a:t>Stabilité</a:t>
                  </a:r>
                  <a:endPara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03" name="Rectangle 102">
                  <a:extLst>
                    <a:ext uri="{FF2B5EF4-FFF2-40B4-BE49-F238E27FC236}">
                      <a16:creationId xmlns:a16="http://schemas.microsoft.com/office/drawing/2014/main" id="{C2E03003-C860-4991-A647-04BF27DF31DF}"/>
                    </a:ext>
                  </a:extLst>
                </p:cNvPr>
                <p:cNvSpPr/>
                <p:nvPr/>
              </p:nvSpPr>
              <p:spPr>
                <a:xfrm>
                  <a:off x="2366366" y="2685622"/>
                  <a:ext cx="1868045" cy="23852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lvl="0" algn="ctr">
                    <a:defRPr/>
                  </a:pPr>
                  <a:r>
                    <a:rPr lang="fr-FR" sz="950" b="1" cap="all" dirty="0">
                      <a:solidFill>
                        <a:srgbClr val="1F497D"/>
                      </a:solidFill>
                    </a:rPr>
                    <a:t>OSID</a:t>
                  </a:r>
                  <a:r>
                    <a:rPr lang="fr-FR" sz="950" b="1" cap="all" baseline="30000" dirty="0">
                      <a:solidFill>
                        <a:srgbClr val="1F497D"/>
                      </a:solidFill>
                    </a:rPr>
                    <a:t>®</a:t>
                  </a:r>
                  <a:endParaRPr lang="fr-FR" sz="950" b="1" cap="all" dirty="0">
                    <a:solidFill>
                      <a:srgbClr val="1F497D"/>
                    </a:solidFill>
                  </a:endParaRPr>
                </a:p>
              </p:txBody>
            </p:sp>
          </p:grpSp>
        </p:grp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E2ED86CD-4565-9617-F83F-62F15D48DC84}"/>
                </a:ext>
              </a:extLst>
            </p:cNvPr>
            <p:cNvGrpSpPr/>
            <p:nvPr/>
          </p:nvGrpSpPr>
          <p:grpSpPr>
            <a:xfrm>
              <a:off x="4715286" y="1624408"/>
              <a:ext cx="1881425" cy="1959063"/>
              <a:chOff x="4785485" y="1624408"/>
              <a:chExt cx="1881425" cy="1959063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D5BB940C-2756-4470-97A3-8D97CBB3AB52}"/>
                  </a:ext>
                </a:extLst>
              </p:cNvPr>
              <p:cNvSpPr/>
              <p:nvPr/>
            </p:nvSpPr>
            <p:spPr>
              <a:xfrm>
                <a:off x="4794702" y="1624408"/>
                <a:ext cx="1872208" cy="24977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06" name="Groupe 105">
                <a:extLst>
                  <a:ext uri="{FF2B5EF4-FFF2-40B4-BE49-F238E27FC236}">
                    <a16:creationId xmlns:a16="http://schemas.microsoft.com/office/drawing/2014/main" id="{A9081DFD-7358-4229-87C0-ACD7DBDF9CBD}"/>
                  </a:ext>
                </a:extLst>
              </p:cNvPr>
              <p:cNvGrpSpPr/>
              <p:nvPr/>
            </p:nvGrpSpPr>
            <p:grpSpPr>
              <a:xfrm>
                <a:off x="4785485" y="1624408"/>
                <a:ext cx="1881425" cy="1959063"/>
                <a:chOff x="4421767" y="1628771"/>
                <a:chExt cx="1881425" cy="1959063"/>
              </a:xfrm>
            </p:grpSpPr>
            <p:sp>
              <p:nvSpPr>
                <p:cNvPr id="107" name="Rectangle 106">
                  <a:extLst>
                    <a:ext uri="{FF2B5EF4-FFF2-40B4-BE49-F238E27FC236}">
                      <a16:creationId xmlns:a16="http://schemas.microsoft.com/office/drawing/2014/main" id="{562A8D1A-5B50-457F-9A51-670F6E375DAD}"/>
                    </a:ext>
                  </a:extLst>
                </p:cNvPr>
                <p:cNvSpPr/>
                <p:nvPr/>
              </p:nvSpPr>
              <p:spPr>
                <a:xfrm>
                  <a:off x="4427984" y="1923675"/>
                  <a:ext cx="1872208" cy="1664159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63500" sx="102000" sy="102000" algn="ctr" rotWithShape="0">
                    <a:schemeClr val="bg1">
                      <a:lumMod val="50000"/>
                      <a:alpha val="40000"/>
                    </a:scheme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36000" tIns="3600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050" b="0" i="0" u="none" strike="noStrike" kern="1200" cap="none" spc="0" normalizeH="0" baseline="3000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2" name="Rectangle 111">
                  <a:extLst>
                    <a:ext uri="{FF2B5EF4-FFF2-40B4-BE49-F238E27FC236}">
                      <a16:creationId xmlns:a16="http://schemas.microsoft.com/office/drawing/2014/main" id="{6A830A1F-C77A-4AFC-A58A-4E6BEDECCAB6}"/>
                    </a:ext>
                  </a:extLst>
                </p:cNvPr>
                <p:cNvSpPr/>
                <p:nvPr/>
              </p:nvSpPr>
              <p:spPr>
                <a:xfrm>
                  <a:off x="4421767" y="2681391"/>
                  <a:ext cx="1881425" cy="241306"/>
                </a:xfrm>
                <a:prstGeom prst="rect">
                  <a:avLst/>
                </a:prstGeom>
                <a:solidFill>
                  <a:schemeClr val="accent1">
                    <a:lumMod val="20000"/>
                    <a:lumOff val="8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small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115" name="Rectangle 114">
                  <a:extLst>
                    <a:ext uri="{FF2B5EF4-FFF2-40B4-BE49-F238E27FC236}">
                      <a16:creationId xmlns:a16="http://schemas.microsoft.com/office/drawing/2014/main" id="{2F9815A2-DB23-4297-9852-818AB83CC2FC}"/>
                    </a:ext>
                  </a:extLst>
                </p:cNvPr>
                <p:cNvSpPr/>
                <p:nvPr/>
              </p:nvSpPr>
              <p:spPr>
                <a:xfrm>
                  <a:off x="4427985" y="1628771"/>
                  <a:ext cx="1872207" cy="25391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lang="fr-FR" sz="1050" dirty="0">
                      <a:solidFill>
                        <a:srgbClr val="002060"/>
                      </a:solidFill>
                      <a:latin typeface="Arial"/>
                    </a:rPr>
                    <a:t>Efficacité</a:t>
                  </a:r>
                  <a:endPara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grpSp>
              <p:nvGrpSpPr>
                <p:cNvPr id="119" name="Groupe 118">
                  <a:extLst>
                    <a:ext uri="{FF2B5EF4-FFF2-40B4-BE49-F238E27FC236}">
                      <a16:creationId xmlns:a16="http://schemas.microsoft.com/office/drawing/2014/main" id="{F3374DFC-B21A-40DA-B69C-25584AA4DA65}"/>
                    </a:ext>
                  </a:extLst>
                </p:cNvPr>
                <p:cNvGrpSpPr/>
                <p:nvPr/>
              </p:nvGrpSpPr>
              <p:grpSpPr>
                <a:xfrm>
                  <a:off x="4485511" y="2015000"/>
                  <a:ext cx="1757154" cy="597794"/>
                  <a:chOff x="4488038" y="2015000"/>
                  <a:chExt cx="1757154" cy="597794"/>
                </a:xfrm>
              </p:grpSpPr>
              <p:sp>
                <p:nvSpPr>
                  <p:cNvPr id="124" name="Rectangle à coins arrondis 65">
                    <a:extLst>
                      <a:ext uri="{FF2B5EF4-FFF2-40B4-BE49-F238E27FC236}">
                        <a16:creationId xmlns:a16="http://schemas.microsoft.com/office/drawing/2014/main" id="{A645C33A-ACE1-4D4C-9E4D-731C6EAB4F1C}"/>
                      </a:ext>
                    </a:extLst>
                  </p:cNvPr>
                  <p:cNvSpPr/>
                  <p:nvPr/>
                </p:nvSpPr>
                <p:spPr>
                  <a:xfrm>
                    <a:off x="4488038" y="2015000"/>
                    <a:ext cx="1757154" cy="597794"/>
                  </a:xfrm>
                  <a:prstGeom prst="roundRect">
                    <a:avLst/>
                  </a:prstGeom>
                  <a:solidFill>
                    <a:schemeClr val="bg1"/>
                  </a:solidFill>
                  <a:ln>
                    <a:noFill/>
                  </a:ln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endParaRPr>
                  </a:p>
                </p:txBody>
              </p:sp>
              <p:pic>
                <p:nvPicPr>
                  <p:cNvPr id="125" name="Picture 3">
                    <a:extLst>
                      <a:ext uri="{FF2B5EF4-FFF2-40B4-BE49-F238E27FC236}">
                        <a16:creationId xmlns:a16="http://schemas.microsoft.com/office/drawing/2014/main" id="{E7CE259B-748F-4D79-87BD-EB52DBAE023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9" cstate="print">
                    <a:clrChange>
                      <a:clrFrom>
                        <a:srgbClr val="FEFEFF"/>
                      </a:clrFrom>
                      <a:clrTo>
                        <a:srgbClr val="FEFE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4532247" y="2085527"/>
                    <a:ext cx="1668736" cy="455526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</p:pic>
            </p:grp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C898B14C-2CE5-4680-B2BD-D3CD18FD9484}"/>
                    </a:ext>
                  </a:extLst>
                </p:cNvPr>
                <p:cNvSpPr/>
                <p:nvPr/>
              </p:nvSpPr>
              <p:spPr>
                <a:xfrm>
                  <a:off x="4427984" y="2910728"/>
                  <a:ext cx="1865991" cy="530915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5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Améliorer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Les portées et la stabilité de </a:t>
                  </a:r>
                </a:p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5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la détection optique linéaire </a:t>
                  </a: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09723F52-7F11-4182-9139-48D20B5A6927}"/>
                    </a:ext>
                  </a:extLst>
                </p:cNvPr>
                <p:cNvSpPr/>
                <p:nvPr/>
              </p:nvSpPr>
              <p:spPr>
                <a:xfrm>
                  <a:off x="4427984" y="2681391"/>
                  <a:ext cx="1872207" cy="23852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fr-FR" sz="950" b="1" i="0" u="none" strike="noStrike" kern="1200" cap="all" spc="0" normalizeH="0" baseline="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OSID</a:t>
                  </a:r>
                  <a:r>
                    <a:rPr kumimoji="0" lang="fr-FR" sz="950" b="1" i="0" u="none" strike="noStrike" kern="1200" cap="all" spc="0" normalizeH="0" baseline="30000" noProof="0" dirty="0">
                      <a:ln>
                        <a:noFill/>
                      </a:ln>
                      <a:solidFill>
                        <a:srgbClr val="1F497D"/>
                      </a:solidFill>
                      <a:effectLst/>
                      <a:uLnTx/>
                      <a:uFillTx/>
                      <a:latin typeface="Arial"/>
                      <a:ea typeface="+mn-ea"/>
                      <a:cs typeface="+mn-cs"/>
                    </a:rPr>
                    <a:t>®</a:t>
                  </a:r>
                  <a:endParaRPr kumimoji="0" lang="fr-FR" sz="95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</p:grp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D6E3AD49-C892-7583-7EAB-006197193890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4" name="Image 3">
              <a:hlinkClick r:id="rId10" action="ppaction://hlinksldjump"/>
              <a:extLst>
                <a:ext uri="{FF2B5EF4-FFF2-40B4-BE49-F238E27FC236}">
                  <a16:creationId xmlns:a16="http://schemas.microsoft.com/office/drawing/2014/main" id="{B311409A-E046-91F6-09B4-BE82B3851849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5" name="Image 4">
              <a:hlinkClick r:id="rId12" action="ppaction://hlinksldjump"/>
              <a:extLst>
                <a:ext uri="{FF2B5EF4-FFF2-40B4-BE49-F238E27FC236}">
                  <a16:creationId xmlns:a16="http://schemas.microsoft.com/office/drawing/2014/main" id="{094BA000-91FE-5923-674B-1920A847C57D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14" action="ppaction://hlinksldjump"/>
              <a:extLst>
                <a:ext uri="{FF2B5EF4-FFF2-40B4-BE49-F238E27FC236}">
                  <a16:creationId xmlns:a16="http://schemas.microsoft.com/office/drawing/2014/main" id="{C304A4D8-BAA8-BAC3-10E8-C2E703C0D906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9F95B520-1BA6-831F-E14B-51B3037E8EB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automatique d’incendie optique linéaire</a:t>
            </a:r>
          </a:p>
        </p:txBody>
      </p:sp>
    </p:spTree>
    <p:extLst>
      <p:ext uri="{BB962C8B-B14F-4D97-AF65-F5344CB8AC3E}">
        <p14:creationId xmlns:p14="http://schemas.microsoft.com/office/powerpoint/2010/main" val="10981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8650BB62-38FF-C022-884D-B4D4875DCEA7}"/>
              </a:ext>
            </a:extLst>
          </p:cNvPr>
          <p:cNvGrpSpPr/>
          <p:nvPr/>
        </p:nvGrpSpPr>
        <p:grpSpPr>
          <a:xfrm>
            <a:off x="174905" y="1155152"/>
            <a:ext cx="8717575" cy="3077966"/>
            <a:chOff x="174905" y="1614044"/>
            <a:chExt cx="8717575" cy="3077966"/>
          </a:xfrm>
        </p:grpSpPr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40F30C85-5875-46BA-B61A-2716E21BC723}"/>
                </a:ext>
              </a:extLst>
            </p:cNvPr>
            <p:cNvSpPr/>
            <p:nvPr/>
          </p:nvSpPr>
          <p:spPr>
            <a:xfrm>
              <a:off x="184116" y="3688376"/>
              <a:ext cx="3811814" cy="8225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179512" y="1620046"/>
              <a:ext cx="1872208" cy="1967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en-US" sz="1050" baseline="30000" dirty="0">
                <a:solidFill>
                  <a:prstClr val="black"/>
                </a:solidFill>
              </a:endParaRPr>
            </a:p>
            <a:p>
              <a:pPr algn="ctr"/>
              <a:endParaRPr lang="fr-FR" sz="400" dirty="0">
                <a:solidFill>
                  <a:prstClr val="black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6269811" y="1620045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schemeClr val="bg1"/>
                </a:solidFill>
              </a:endParaRPr>
            </a:p>
          </p:txBody>
        </p:sp>
        <p:sp>
          <p:nvSpPr>
            <p:cNvPr id="72" name="Rectangle à coins arrondis 71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6269809" y="4522733"/>
              <a:ext cx="2622669" cy="169277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500" i="1" baseline="30000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(1)</a:t>
              </a: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: Liste de nos agences I7, F7 certifiées  : cnpp.com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79513" y="266968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7" name="Rectangle 56"/>
            <p:cNvSpPr/>
            <p:nvPr/>
          </p:nvSpPr>
          <p:spPr>
            <a:xfrm>
              <a:off x="179512" y="2684398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cap="all" dirty="0">
                  <a:solidFill>
                    <a:schemeClr val="tx2"/>
                  </a:solidFill>
                </a:rPr>
                <a:t>Gamme C.scan+</a:t>
              </a: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9512" y="2910728"/>
              <a:ext cx="1872208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b="1" dirty="0"/>
                <a:t>Couvrir </a:t>
              </a:r>
            </a:p>
            <a:p>
              <a:pPr lvl="0" algn="ctr"/>
              <a:r>
                <a:rPr lang="fr-FR" sz="950" dirty="0"/>
                <a:t>vos locaux administratifs </a:t>
              </a:r>
            </a:p>
            <a:p>
              <a:pPr lvl="0" algn="ctr"/>
              <a:r>
                <a:rPr lang="fr-FR" sz="950" dirty="0"/>
                <a:t>et techniques pour prévenir d’un début d’incendie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184118" y="3723878"/>
              <a:ext cx="3811813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002060"/>
                  </a:solidFill>
                </a:rPr>
                <a:t>Nos gammes de détecteurs ponctuels combinent efficacité, simplicité d’installation et de maintien. </a:t>
              </a:r>
            </a:p>
            <a:p>
              <a:pPr lvl="0" algn="ctr"/>
              <a:r>
                <a:rPr lang="fr-FR" sz="950" dirty="0">
                  <a:solidFill>
                    <a:srgbClr val="002060"/>
                  </a:solidFill>
                </a:rPr>
                <a:t>Elles intègrent des corrections automatiques de performance stabilisant les seuils tout en maintenant un haut degré d’exigence. </a:t>
              </a:r>
            </a:p>
          </p:txBody>
        </p:sp>
        <p:grpSp>
          <p:nvGrpSpPr>
            <p:cNvPr id="7" name="Groupe 6"/>
            <p:cNvGrpSpPr/>
            <p:nvPr/>
          </p:nvGrpSpPr>
          <p:grpSpPr>
            <a:xfrm>
              <a:off x="539552" y="1995686"/>
              <a:ext cx="1152128" cy="603605"/>
              <a:chOff x="539552" y="1995686"/>
              <a:chExt cx="1152128" cy="603605"/>
            </a:xfrm>
          </p:grpSpPr>
          <p:sp>
            <p:nvSpPr>
              <p:cNvPr id="81" name="Rectangle à coins arrondis 80"/>
              <p:cNvSpPr/>
              <p:nvPr/>
            </p:nvSpPr>
            <p:spPr>
              <a:xfrm>
                <a:off x="539552" y="1995686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64" name="Picture 4"/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-1" r="41929" b="45318"/>
              <a:stretch/>
            </p:blipFill>
            <p:spPr bwMode="auto">
              <a:xfrm>
                <a:off x="697776" y="2027850"/>
                <a:ext cx="835681" cy="525104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pic>
          <p:nvPicPr>
            <p:cNvPr id="50" name="Image 49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3" t="9830" r="34781" b="32503"/>
            <a:stretch/>
          </p:blipFill>
          <p:spPr>
            <a:xfrm>
              <a:off x="7911071" y="2061836"/>
              <a:ext cx="765386" cy="5051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51" name="Image 50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90" b="14041"/>
            <a:stretch/>
          </p:blipFill>
          <p:spPr>
            <a:xfrm>
              <a:off x="6429535" y="2067834"/>
              <a:ext cx="806762" cy="499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52" name="Arrondir un rectangle avec un coin du même côté 51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dirty="0">
                  <a:solidFill>
                    <a:schemeClr val="bg1"/>
                  </a:solidFill>
                </a:rPr>
                <a:t>Le service de proximité</a:t>
              </a:r>
            </a:p>
          </p:txBody>
        </p:sp>
        <p:cxnSp>
          <p:nvCxnSpPr>
            <p:cNvPr id="60" name="Connecteur droit 59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Rectangle 47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 dirty="0">
                <a:solidFill>
                  <a:prstClr val="white"/>
                </a:solidFill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white"/>
                  </a:solidFill>
                </a:rPr>
                <a:t>Les          Chubb France</a:t>
              </a:r>
            </a:p>
          </p:txBody>
        </p:sp>
        <p:pic>
          <p:nvPicPr>
            <p:cNvPr id="82" name="Picture 3"/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sp>
          <p:nvSpPr>
            <p:cNvPr id="46" name="Rectangle à coins arrondis 11">
              <a:extLst>
                <a:ext uri="{FF2B5EF4-FFF2-40B4-BE49-F238E27FC236}">
                  <a16:creationId xmlns:a16="http://schemas.microsoft.com/office/drawing/2014/main" id="{60DAF862-51C5-458C-B286-B747ED61254A}"/>
                </a:ext>
              </a:extLst>
            </p:cNvPr>
            <p:cNvSpPr/>
            <p:nvPr/>
          </p:nvSpPr>
          <p:spPr>
            <a:xfrm>
              <a:off x="2237496" y="1995686"/>
              <a:ext cx="1686432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46709490-15C5-4C64-B0D6-385B2395A2BB}"/>
                </a:ext>
              </a:extLst>
            </p:cNvPr>
            <p:cNvSpPr/>
            <p:nvPr/>
          </p:nvSpPr>
          <p:spPr>
            <a:xfrm>
              <a:off x="2123728" y="1620046"/>
              <a:ext cx="1872208" cy="196779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050" b="0" i="0" u="none" strike="noStrike" kern="1200" cap="none" spc="0" normalizeH="0" baseline="3000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78BF3B7-2E66-4D14-A0CF-478B21164A5F}"/>
                </a:ext>
              </a:extLst>
            </p:cNvPr>
            <p:cNvSpPr/>
            <p:nvPr/>
          </p:nvSpPr>
          <p:spPr>
            <a:xfrm>
              <a:off x="2123728" y="266968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E6A52DC1-7F73-4BB0-A63C-7CF112CE1D3F}"/>
                </a:ext>
              </a:extLst>
            </p:cNvPr>
            <p:cNvSpPr/>
            <p:nvPr/>
          </p:nvSpPr>
          <p:spPr>
            <a:xfrm>
              <a:off x="2123728" y="1620048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Gamme adressable</a:t>
              </a: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2F9DF0C6-CCBB-4013-8FD6-3CB6C91EFCF8}"/>
                </a:ext>
              </a:extLst>
            </p:cNvPr>
            <p:cNvSpPr/>
            <p:nvPr/>
          </p:nvSpPr>
          <p:spPr>
            <a:xfrm>
              <a:off x="2123728" y="2684398"/>
              <a:ext cx="1872208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all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I.scan+</a:t>
              </a: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37430B30-CF1A-4EB8-A4D4-A28AEC26D08F}"/>
                </a:ext>
              </a:extLst>
            </p:cNvPr>
            <p:cNvSpPr/>
            <p:nvPr/>
          </p:nvSpPr>
          <p:spPr>
            <a:xfrm>
              <a:off x="2123729" y="2910728"/>
              <a:ext cx="1872208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1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Identifier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Chaque local pour faciliter la levée de doutes</a:t>
              </a:r>
            </a:p>
          </p:txBody>
        </p:sp>
        <p:sp>
          <p:nvSpPr>
            <p:cNvPr id="66" name="Rectangle à coins arrondis 22">
              <a:extLst>
                <a:ext uri="{FF2B5EF4-FFF2-40B4-BE49-F238E27FC236}">
                  <a16:creationId xmlns:a16="http://schemas.microsoft.com/office/drawing/2014/main" id="{BC19A82B-1C5B-4F0B-8E19-4357B08D445F}"/>
                </a:ext>
              </a:extLst>
            </p:cNvPr>
            <p:cNvSpPr/>
            <p:nvPr/>
          </p:nvSpPr>
          <p:spPr>
            <a:xfrm>
              <a:off x="2233333" y="1995686"/>
              <a:ext cx="1626939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76" name="Image 75">
              <a:extLst>
                <a:ext uri="{FF2B5EF4-FFF2-40B4-BE49-F238E27FC236}">
                  <a16:creationId xmlns:a16="http://schemas.microsoft.com/office/drawing/2014/main" id="{160BA8A3-3710-44D8-BA3A-E979346AEB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50741" y="2157554"/>
              <a:ext cx="349051" cy="289113"/>
            </a:xfrm>
            <a:prstGeom prst="rect">
              <a:avLst/>
            </a:prstGeom>
          </p:spPr>
        </p:pic>
        <p:pic>
          <p:nvPicPr>
            <p:cNvPr id="86" name="Image 85" descr="IScan+M.png">
              <a:extLst>
                <a:ext uri="{FF2B5EF4-FFF2-40B4-BE49-F238E27FC236}">
                  <a16:creationId xmlns:a16="http://schemas.microsoft.com/office/drawing/2014/main" id="{24F6F205-1562-4D86-AF12-53CDE9071EE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3211" y="2137104"/>
              <a:ext cx="394741" cy="330351"/>
            </a:xfrm>
            <a:prstGeom prst="rect">
              <a:avLst/>
            </a:prstGeom>
          </p:spPr>
        </p:pic>
        <p:pic>
          <p:nvPicPr>
            <p:cNvPr id="87" name="Image 86">
              <a:extLst>
                <a:ext uri="{FF2B5EF4-FFF2-40B4-BE49-F238E27FC236}">
                  <a16:creationId xmlns:a16="http://schemas.microsoft.com/office/drawing/2014/main" id="{0BE1B7FF-2122-46FC-AEDC-8D257381A2C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11967" y="2153577"/>
              <a:ext cx="368286" cy="309695"/>
            </a:xfrm>
            <a:prstGeom prst="rect">
              <a:avLst/>
            </a:prstGeom>
          </p:spPr>
        </p:pic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8E67678-5F7A-461F-86BA-E8F720EC3573}"/>
                </a:ext>
              </a:extLst>
            </p:cNvPr>
            <p:cNvSpPr/>
            <p:nvPr/>
          </p:nvSpPr>
          <p:spPr>
            <a:xfrm>
              <a:off x="174905" y="1614044"/>
              <a:ext cx="1872208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50" b="0" i="0" u="none" strike="noStrike" kern="1200" cap="none" spc="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Gamme collective</a:t>
              </a:r>
            </a:p>
          </p:txBody>
        </p:sp>
        <p:pic>
          <p:nvPicPr>
            <p:cNvPr id="93" name="Image 92">
              <a:extLst>
                <a:ext uri="{FF2B5EF4-FFF2-40B4-BE49-F238E27FC236}">
                  <a16:creationId xmlns:a16="http://schemas.microsoft.com/office/drawing/2014/main" id="{C08CAAE9-C3CD-42E1-AF18-66EC4B7EC62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3" y="2118032"/>
              <a:ext cx="388003" cy="405755"/>
            </a:xfrm>
            <a:prstGeom prst="rect">
              <a:avLst/>
            </a:prstGeom>
          </p:spPr>
        </p:pic>
        <p:grpSp>
          <p:nvGrpSpPr>
            <p:cNvPr id="53" name="Groupe 52">
              <a:extLst>
                <a:ext uri="{FF2B5EF4-FFF2-40B4-BE49-F238E27FC236}">
                  <a16:creationId xmlns:a16="http://schemas.microsoft.com/office/drawing/2014/main" id="{6B863090-08EF-4850-9D43-A8F09DFA476B}"/>
                </a:ext>
              </a:extLst>
            </p:cNvPr>
            <p:cNvGrpSpPr/>
            <p:nvPr/>
          </p:nvGrpSpPr>
          <p:grpSpPr>
            <a:xfrm>
              <a:off x="4171793" y="1620046"/>
              <a:ext cx="1872209" cy="2895920"/>
              <a:chOff x="4171793" y="1620046"/>
              <a:chExt cx="1872209" cy="2895920"/>
            </a:xfrm>
          </p:grpSpPr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75DDAEFE-FC37-4DD7-873C-301DA4391572}"/>
                  </a:ext>
                </a:extLst>
              </p:cNvPr>
              <p:cNvSpPr/>
              <p:nvPr/>
            </p:nvSpPr>
            <p:spPr>
              <a:xfrm>
                <a:off x="4171793" y="1620046"/>
                <a:ext cx="1872208" cy="289592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en-US" sz="1050" baseline="30000" dirty="0">
                  <a:solidFill>
                    <a:prstClr val="black"/>
                  </a:solidFill>
                </a:endParaRPr>
              </a:p>
              <a:p>
                <a:pPr algn="ctr"/>
                <a:endParaRPr lang="fr-FR" sz="4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5B46710C-755C-433F-8EF3-351EFC83C4AC}"/>
                  </a:ext>
                </a:extLst>
              </p:cNvPr>
              <p:cNvSpPr/>
              <p:nvPr/>
            </p:nvSpPr>
            <p:spPr>
              <a:xfrm>
                <a:off x="4171793" y="2669680"/>
                <a:ext cx="1872207" cy="253245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68" name="Rectangle 67">
                <a:extLst>
                  <a:ext uri="{FF2B5EF4-FFF2-40B4-BE49-F238E27FC236}">
                    <a16:creationId xmlns:a16="http://schemas.microsoft.com/office/drawing/2014/main" id="{A4074FDC-FC7E-42CD-9BA0-6A11FCB66D51}"/>
                  </a:ext>
                </a:extLst>
              </p:cNvPr>
              <p:cNvSpPr/>
              <p:nvPr/>
            </p:nvSpPr>
            <p:spPr>
              <a:xfrm>
                <a:off x="4171793" y="1620048"/>
                <a:ext cx="1872208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050" dirty="0">
                    <a:solidFill>
                      <a:srgbClr val="002060"/>
                    </a:solidFill>
                  </a:rPr>
                  <a:t>Reconditionnement</a:t>
                </a:r>
              </a:p>
            </p:txBody>
          </p:sp>
          <p:sp>
            <p:nvSpPr>
              <p:cNvPr id="70" name="Rectangle 69">
                <a:extLst>
                  <a:ext uri="{FF2B5EF4-FFF2-40B4-BE49-F238E27FC236}">
                    <a16:creationId xmlns:a16="http://schemas.microsoft.com/office/drawing/2014/main" id="{1E759E4F-A45F-4DC4-AF96-524D01C9C146}"/>
                  </a:ext>
                </a:extLst>
              </p:cNvPr>
              <p:cNvSpPr/>
              <p:nvPr/>
            </p:nvSpPr>
            <p:spPr>
              <a:xfrm>
                <a:off x="4171793" y="2684398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50" b="1" cap="all" dirty="0">
                    <a:solidFill>
                      <a:schemeClr val="tx2"/>
                    </a:solidFill>
                  </a:rPr>
                  <a:t>Gamme .scan+</a:t>
                </a:r>
              </a:p>
            </p:txBody>
          </p:sp>
          <p:sp>
            <p:nvSpPr>
              <p:cNvPr id="71" name="Rectangle 70">
                <a:extLst>
                  <a:ext uri="{FF2B5EF4-FFF2-40B4-BE49-F238E27FC236}">
                    <a16:creationId xmlns:a16="http://schemas.microsoft.com/office/drawing/2014/main" id="{BB0512DD-1ECC-460D-9B6B-288ECCB49630}"/>
                  </a:ext>
                </a:extLst>
              </p:cNvPr>
              <p:cNvSpPr/>
              <p:nvPr/>
            </p:nvSpPr>
            <p:spPr>
              <a:xfrm>
                <a:off x="4171794" y="2910728"/>
                <a:ext cx="1872208" cy="5309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fr-FR" sz="950" b="1" dirty="0"/>
                  <a:t>Veiller </a:t>
                </a:r>
              </a:p>
              <a:p>
                <a:pPr lvl="0" algn="ctr"/>
                <a:r>
                  <a:rPr lang="fr-FR" sz="950" dirty="0"/>
                  <a:t>Au maintien des performances de votre détection incendie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A22A7C19-05D9-45E4-B0C5-5474097DDAEA}"/>
                  </a:ext>
                </a:extLst>
              </p:cNvPr>
              <p:cNvSpPr/>
              <p:nvPr/>
            </p:nvSpPr>
            <p:spPr>
              <a:xfrm>
                <a:off x="4181007" y="3723878"/>
                <a:ext cx="1862994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fr-FR" sz="950" dirty="0">
                    <a:solidFill>
                      <a:schemeClr val="tx2"/>
                    </a:solidFill>
                  </a:rPr>
                  <a:t>Nous rénovons et remplaçons vos détecteurs, de façon à</a:t>
                </a:r>
              </a:p>
              <a:p>
                <a:pPr lvl="0" algn="ctr"/>
                <a:r>
                  <a:rPr lang="fr-FR" sz="950" dirty="0">
                    <a:solidFill>
                      <a:schemeClr val="tx2"/>
                    </a:solidFill>
                  </a:rPr>
                  <a:t>préserver votre sécurité, pour longtemps.</a:t>
                </a:r>
              </a:p>
            </p:txBody>
          </p:sp>
          <p:sp>
            <p:nvSpPr>
              <p:cNvPr id="74" name="Rectangle à coins arrondis 80">
                <a:extLst>
                  <a:ext uri="{FF2B5EF4-FFF2-40B4-BE49-F238E27FC236}">
                    <a16:creationId xmlns:a16="http://schemas.microsoft.com/office/drawing/2014/main" id="{A58EF5F7-DD8D-4DF8-818D-4C48C66023E0}"/>
                  </a:ext>
                </a:extLst>
              </p:cNvPr>
              <p:cNvSpPr/>
              <p:nvPr/>
            </p:nvSpPr>
            <p:spPr>
              <a:xfrm>
                <a:off x="4531833" y="1995686"/>
                <a:ext cx="1152128" cy="603605"/>
              </a:xfrm>
              <a:prstGeom prst="round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75" name="Image 74">
                <a:extLst>
                  <a:ext uri="{FF2B5EF4-FFF2-40B4-BE49-F238E27FC236}">
                    <a16:creationId xmlns:a16="http://schemas.microsoft.com/office/drawing/2014/main" id="{BF6681B6-A0EA-4299-AC50-ECC0607945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 t="35668" b="23525"/>
              <a:stretch/>
            </p:blipFill>
            <p:spPr>
              <a:xfrm>
                <a:off x="4649422" y="2036268"/>
                <a:ext cx="916950" cy="522441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2E74772-02BA-D7C9-037F-525F49D4E310}"/>
                </a:ext>
              </a:extLst>
            </p:cNvPr>
            <p:cNvSpPr/>
            <p:nvPr/>
          </p:nvSpPr>
          <p:spPr>
            <a:xfrm>
              <a:off x="6269810" y="3068005"/>
              <a:ext cx="2622669" cy="80021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Services d’installation I7 </a:t>
              </a:r>
              <a:r>
                <a:rPr kumimoji="0" lang="fr-FR" sz="9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(1)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Services de maintenance F7</a:t>
              </a:r>
              <a:r>
                <a:rPr kumimoji="0" lang="fr-FR" sz="9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(1)</a:t>
              </a:r>
              <a:endParaRPr kumimoji="0" lang="fr-FR" sz="9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5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Systèmes de détection incendie Centralisateurs de mise en sécurité incendie</a:t>
              </a:r>
            </a:p>
          </p:txBody>
        </p:sp>
      </p:grpSp>
      <p:grpSp>
        <p:nvGrpSpPr>
          <p:cNvPr id="4" name="Groupe 3">
            <a:extLst>
              <a:ext uri="{FF2B5EF4-FFF2-40B4-BE49-F238E27FC236}">
                <a16:creationId xmlns:a16="http://schemas.microsoft.com/office/drawing/2014/main" id="{E5FC8030-CCB4-2F33-EA82-197458D9357C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5" name="Image 4">
              <a:hlinkClick r:id="rId13" action="ppaction://hlinksldjump"/>
              <a:extLst>
                <a:ext uri="{FF2B5EF4-FFF2-40B4-BE49-F238E27FC236}">
                  <a16:creationId xmlns:a16="http://schemas.microsoft.com/office/drawing/2014/main" id="{F1393626-C6B9-9039-5650-CAB980D262FF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6" name="Image 5">
              <a:hlinkClick r:id="rId15" action="ppaction://hlinksldjump"/>
              <a:extLst>
                <a:ext uri="{FF2B5EF4-FFF2-40B4-BE49-F238E27FC236}">
                  <a16:creationId xmlns:a16="http://schemas.microsoft.com/office/drawing/2014/main" id="{04052C2D-7697-853D-70B6-2F2B3C5C5F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8" name="Image 7">
              <a:hlinkClick r:id="rId17" action="ppaction://hlinksldjump"/>
              <a:extLst>
                <a:ext uri="{FF2B5EF4-FFF2-40B4-BE49-F238E27FC236}">
                  <a16:creationId xmlns:a16="http://schemas.microsoft.com/office/drawing/2014/main" id="{5CB17686-D72A-E825-96BD-41786361B047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21A6A889-F551-6975-E7B5-51BB085FF1D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automatique d’incendie, détection optique linéaire</a:t>
            </a: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0CAB3119-FB7B-E1C2-854D-B5B826D27238}"/>
              </a:ext>
            </a:extLst>
          </p:cNvPr>
          <p:cNvCxnSpPr>
            <a:cxnSpLocks/>
          </p:cNvCxnSpPr>
          <p:nvPr/>
        </p:nvCxnSpPr>
        <p:spPr>
          <a:xfrm>
            <a:off x="-252536" y="1155152"/>
            <a:ext cx="691276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85468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Les solutions Chubb France</a:t>
            </a:r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29E7E1DF-AD84-4046-47DD-3FC8B73AF5D8}"/>
              </a:ext>
            </a:extLst>
          </p:cNvPr>
          <p:cNvGrpSpPr/>
          <p:nvPr/>
        </p:nvGrpSpPr>
        <p:grpSpPr>
          <a:xfrm>
            <a:off x="179512" y="1155152"/>
            <a:ext cx="8673778" cy="2927832"/>
            <a:chOff x="179512" y="1621696"/>
            <a:chExt cx="8673778" cy="2927832"/>
          </a:xfrm>
        </p:grpSpPr>
        <p:pic>
          <p:nvPicPr>
            <p:cNvPr id="34" name="Image 33" descr="Une image contenant intérieur, ligné, plusieurs, ligne&#10;&#10;Description générée automatiquement">
              <a:extLst>
                <a:ext uri="{FF2B5EF4-FFF2-40B4-BE49-F238E27FC236}">
                  <a16:creationId xmlns:a16="http://schemas.microsoft.com/office/drawing/2014/main" id="{1A707708-E4BB-447C-82CE-362AB0AF75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duotone>
                <a:schemeClr val="accent1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" b="28540"/>
            <a:stretch/>
          </p:blipFill>
          <p:spPr>
            <a:xfrm>
              <a:off x="6078556" y="1622394"/>
              <a:ext cx="2769120" cy="1299787"/>
            </a:xfrm>
            <a:prstGeom prst="rect">
              <a:avLst/>
            </a:prstGeom>
          </p:spPr>
        </p:pic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2271387D-5CC9-4951-B869-DEDF082268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1432"/>
            <a:stretch/>
          </p:blipFill>
          <p:spPr>
            <a:xfrm>
              <a:off x="2843808" y="1621696"/>
              <a:ext cx="2750072" cy="1291380"/>
            </a:xfrm>
            <a:prstGeom prst="rect">
              <a:avLst/>
            </a:prstGeom>
          </p:spPr>
        </p:pic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7240EB2-A48D-4407-89DD-89A4079E93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28002" b="4930"/>
            <a:stretch/>
          </p:blipFill>
          <p:spPr>
            <a:xfrm>
              <a:off x="6084168" y="3225921"/>
              <a:ext cx="2769122" cy="1310109"/>
            </a:xfrm>
            <a:prstGeom prst="rect">
              <a:avLst/>
            </a:prstGeom>
          </p:spPr>
        </p:pic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23FBF72-837F-4FEA-BE3C-B5DB33F6DE9A}"/>
                </a:ext>
              </a:extLst>
            </p:cNvPr>
            <p:cNvSpPr/>
            <p:nvPr/>
          </p:nvSpPr>
          <p:spPr>
            <a:xfrm>
              <a:off x="6084169" y="3225922"/>
              <a:ext cx="2769121" cy="30342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280596" y="3254526"/>
              <a:ext cx="257269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Optimisation de l’exploitation</a:t>
              </a:r>
            </a:p>
          </p:txBody>
        </p:sp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9F922390-54BD-416E-8CE7-822F4EDBAB7B}"/>
                </a:ext>
              </a:extLst>
            </p:cNvPr>
            <p:cNvSpPr/>
            <p:nvPr/>
          </p:nvSpPr>
          <p:spPr>
            <a:xfrm>
              <a:off x="6084169" y="2621663"/>
              <a:ext cx="2769120" cy="30342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6851897" y="2650267"/>
              <a:ext cx="2001391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Extension des usages </a:t>
              </a:r>
            </a:p>
          </p:txBody>
        </p:sp>
        <p:pic>
          <p:nvPicPr>
            <p:cNvPr id="3082" name="Picture 10"/>
            <p:cNvPicPr>
              <a:picLocks noChangeAspect="1" noChangeArrowheads="1"/>
            </p:cNvPicPr>
            <p:nvPr/>
          </p:nvPicPr>
          <p:blipFill rotWithShape="1">
            <a:blip r:embed="rId5" cstate="screen">
              <a:duotone>
                <a:schemeClr val="accent4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t="10622" b="10659"/>
            <a:stretch/>
          </p:blipFill>
          <p:spPr bwMode="auto">
            <a:xfrm>
              <a:off x="2843810" y="3231492"/>
              <a:ext cx="2750072" cy="13045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5474B1E-29F8-46CF-88E6-AC9610C4BDA9}"/>
                </a:ext>
              </a:extLst>
            </p:cNvPr>
            <p:cNvSpPr/>
            <p:nvPr/>
          </p:nvSpPr>
          <p:spPr>
            <a:xfrm>
              <a:off x="2843809" y="2612280"/>
              <a:ext cx="2750072" cy="309901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843808" y="2647358"/>
              <a:ext cx="267293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Facilité d’installation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FEE629F-FF65-4604-B7F0-D6B85A83A776}"/>
                </a:ext>
              </a:extLst>
            </p:cNvPr>
            <p:cNvSpPr/>
            <p:nvPr/>
          </p:nvSpPr>
          <p:spPr>
            <a:xfrm>
              <a:off x="2843810" y="3226547"/>
              <a:ext cx="2750072" cy="303428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8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43808" y="3255151"/>
              <a:ext cx="2527166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rgbClr val="1F497D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Détection simple des chantiers</a:t>
              </a:r>
            </a:p>
          </p:txBody>
        </p:sp>
        <p:sp>
          <p:nvSpPr>
            <p:cNvPr id="18" name="Ellipse 17"/>
            <p:cNvSpPr>
              <a:spLocks noChangeAspect="1"/>
            </p:cNvSpPr>
            <p:nvPr/>
          </p:nvSpPr>
          <p:spPr>
            <a:xfrm>
              <a:off x="4873719" y="2439489"/>
              <a:ext cx="2041646" cy="1363755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+mn-ea"/>
                <a:cs typeface="+mn-cs"/>
              </a:endParaRPr>
            </a:p>
          </p:txBody>
        </p:sp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A2516A0B-F333-4FED-8319-58801B33C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999493" y="2502825"/>
              <a:ext cx="1790098" cy="1237083"/>
            </a:xfrm>
            <a:prstGeom prst="rect">
              <a:avLst/>
            </a:prstGeom>
          </p:spPr>
        </p:pic>
        <p:grpSp>
          <p:nvGrpSpPr>
            <p:cNvPr id="37" name="Groupe 36">
              <a:extLst>
                <a:ext uri="{FF2B5EF4-FFF2-40B4-BE49-F238E27FC236}">
                  <a16:creationId xmlns:a16="http://schemas.microsoft.com/office/drawing/2014/main" id="{4ACC04AA-BD45-4D98-9FF5-D2B6658CD92B}"/>
                </a:ext>
              </a:extLst>
            </p:cNvPr>
            <p:cNvGrpSpPr/>
            <p:nvPr/>
          </p:nvGrpSpPr>
          <p:grpSpPr>
            <a:xfrm>
              <a:off x="179512" y="1622394"/>
              <a:ext cx="1872209" cy="2927134"/>
              <a:chOff x="251519" y="1622394"/>
              <a:chExt cx="1872209" cy="2927134"/>
            </a:xfrm>
          </p:grpSpPr>
          <p:sp>
            <p:nvSpPr>
              <p:cNvPr id="38" name="Rectangle à coins arrondis 11">
                <a:extLst>
                  <a:ext uri="{FF2B5EF4-FFF2-40B4-BE49-F238E27FC236}">
                    <a16:creationId xmlns:a16="http://schemas.microsoft.com/office/drawing/2014/main" id="{B8F5580B-B798-4E41-8EC1-880212265DC7}"/>
                  </a:ext>
                </a:extLst>
              </p:cNvPr>
              <p:cNvSpPr/>
              <p:nvPr/>
            </p:nvSpPr>
            <p:spPr>
              <a:xfrm>
                <a:off x="365287" y="1998034"/>
                <a:ext cx="1686432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42994DD-917A-4214-B16B-DF5A18AF8E49}"/>
                  </a:ext>
                </a:extLst>
              </p:cNvPr>
              <p:cNvSpPr/>
              <p:nvPr/>
            </p:nvSpPr>
            <p:spPr>
              <a:xfrm>
                <a:off x="251519" y="1622394"/>
                <a:ext cx="1872208" cy="289592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050" b="0" i="0" u="none" strike="noStrike" kern="1200" cap="none" spc="0" normalizeH="0" baseline="3000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0" name="Rectangle 39">
                <a:extLst>
                  <a:ext uri="{FF2B5EF4-FFF2-40B4-BE49-F238E27FC236}">
                    <a16:creationId xmlns:a16="http://schemas.microsoft.com/office/drawing/2014/main" id="{2AF03007-5D2A-4BE6-9F12-84806D5E2555}"/>
                  </a:ext>
                </a:extLst>
              </p:cNvPr>
              <p:cNvSpPr/>
              <p:nvPr/>
            </p:nvSpPr>
            <p:spPr>
              <a:xfrm>
                <a:off x="251519" y="2672028"/>
                <a:ext cx="1872207" cy="253245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0D65A7C-A803-4A76-A593-83BE8DFAA137}"/>
                  </a:ext>
                </a:extLst>
              </p:cNvPr>
              <p:cNvSpPr/>
              <p:nvPr/>
            </p:nvSpPr>
            <p:spPr>
              <a:xfrm>
                <a:off x="251519" y="1622396"/>
                <a:ext cx="1872208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10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Détection radio adressable</a:t>
                </a:r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0982A1D2-E1DE-48E2-8D6D-1886CB8BCEC3}"/>
                  </a:ext>
                </a:extLst>
              </p:cNvPr>
              <p:cNvSpPr/>
              <p:nvPr/>
            </p:nvSpPr>
            <p:spPr>
              <a:xfrm>
                <a:off x="251519" y="2686746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1" i="0" u="none" strike="noStrike" kern="1200" cap="all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Gamme R.scan+</a:t>
                </a:r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9A60DFAA-6820-486A-9486-E9AA3B124805}"/>
                  </a:ext>
                </a:extLst>
              </p:cNvPr>
              <p:cNvSpPr/>
              <p:nvPr/>
            </p:nvSpPr>
            <p:spPr>
              <a:xfrm>
                <a:off x="251520" y="2913076"/>
                <a:ext cx="1872208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Se prémunir 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Des passages de câbles</a:t>
                </a:r>
              </a:p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de détecteurs, déclencheurs manuels, indicateurs d’action</a:t>
                </a:r>
              </a:p>
            </p:txBody>
          </p:sp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22BDC946-4139-4224-BDA6-0DF7CFC352FB}"/>
                  </a:ext>
                </a:extLst>
              </p:cNvPr>
              <p:cNvSpPr/>
              <p:nvPr/>
            </p:nvSpPr>
            <p:spPr>
              <a:xfrm>
                <a:off x="260733" y="3726226"/>
                <a:ext cx="1862994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95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1F497D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Nous innovons avec une gamme complète comprenant l’indicateur d’action, combinée à la gamme filaire pour une intégration optimum</a:t>
                </a:r>
              </a:p>
            </p:txBody>
          </p:sp>
          <p:sp>
            <p:nvSpPr>
              <p:cNvPr id="45" name="Rectangle à coins arrondis 22">
                <a:extLst>
                  <a:ext uri="{FF2B5EF4-FFF2-40B4-BE49-F238E27FC236}">
                    <a16:creationId xmlns:a16="http://schemas.microsoft.com/office/drawing/2014/main" id="{53469DD0-46CF-4276-9A2D-51ADA1D211A2}"/>
                  </a:ext>
                </a:extLst>
              </p:cNvPr>
              <p:cNvSpPr/>
              <p:nvPr/>
            </p:nvSpPr>
            <p:spPr>
              <a:xfrm>
                <a:off x="611559" y="1998034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46" name="Image 45">
                <a:extLst>
                  <a:ext uri="{FF2B5EF4-FFF2-40B4-BE49-F238E27FC236}">
                    <a16:creationId xmlns:a16="http://schemas.microsoft.com/office/drawing/2014/main" id="{E12D337C-AEC0-442B-B332-AF6FA1CB0D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762904" y="2012270"/>
                <a:ext cx="849438" cy="587021"/>
              </a:xfrm>
              <a:prstGeom prst="rect">
                <a:avLst/>
              </a:prstGeom>
            </p:spPr>
          </p:pic>
        </p:grpSp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EAB22DB-CE03-44E1-9E75-0D0F7E79202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000000"/>
                </a:clrFrom>
                <a:clrTo>
                  <a:srgbClr val="000000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151439" y="1781453"/>
              <a:ext cx="377726" cy="430257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6C2754B-CDFC-4CF5-9F9F-2B5E52A67FAD}"/>
                </a:ext>
              </a:extLst>
            </p:cNvPr>
            <p:cNvSpPr txBox="1"/>
            <p:nvPr/>
          </p:nvSpPr>
          <p:spPr>
            <a:xfrm>
              <a:off x="7855940" y="2230494"/>
              <a:ext cx="968724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dirty="0">
                  <a:solidFill>
                    <a:schemeClr val="tx2"/>
                  </a:solidFill>
                </a:rPr>
                <a:t>IA radio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78733D18-D5BD-4279-BADD-3F67ADEB52FF}"/>
                </a:ext>
              </a:extLst>
            </p:cNvPr>
            <p:cNvSpPr txBox="1"/>
            <p:nvPr/>
          </p:nvSpPr>
          <p:spPr>
            <a:xfrm>
              <a:off x="6084168" y="1627194"/>
              <a:ext cx="57606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HelveticaNeueLT Pro 57 Cn" panose="020B0506030502030204" pitchFamily="34" charset="0"/>
                  <a:ea typeface="+mn-ea"/>
                  <a:cs typeface="+mn-cs"/>
                </a:rPr>
                <a:t>© Adobe Stock</a:t>
              </a:r>
            </a:p>
          </p:txBody>
        </p:sp>
        <p:sp>
          <p:nvSpPr>
            <p:cNvPr id="33" name="ZoneTexte 32">
              <a:extLst>
                <a:ext uri="{FF2B5EF4-FFF2-40B4-BE49-F238E27FC236}">
                  <a16:creationId xmlns:a16="http://schemas.microsoft.com/office/drawing/2014/main" id="{1911C384-A7A4-4051-9BE9-E25CDA6A51B7}"/>
                </a:ext>
              </a:extLst>
            </p:cNvPr>
            <p:cNvSpPr txBox="1"/>
            <p:nvPr/>
          </p:nvSpPr>
          <p:spPr>
            <a:xfrm>
              <a:off x="2843808" y="4364910"/>
              <a:ext cx="576064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5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4">
                      <a:lumMod val="60000"/>
                      <a:lumOff val="40000"/>
                    </a:schemeClr>
                  </a:solidFill>
                  <a:effectLst/>
                  <a:uLnTx/>
                  <a:uFillTx/>
                  <a:latin typeface="HelveticaNeueLT Pro 57 Cn" panose="020B0506030502030204" pitchFamily="34" charset="0"/>
                  <a:ea typeface="+mn-ea"/>
                  <a:cs typeface="+mn-cs"/>
                </a:rPr>
                <a:t>© Adobe Stock</a:t>
              </a:r>
            </a:p>
          </p:txBody>
        </p: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9373A18A-4546-69D5-6E65-F2699FE8ED41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9" name="Image 8">
              <a:hlinkClick r:id="rId9" action="ppaction://hlinksldjump"/>
              <a:extLst>
                <a:ext uri="{FF2B5EF4-FFF2-40B4-BE49-F238E27FC236}">
                  <a16:creationId xmlns:a16="http://schemas.microsoft.com/office/drawing/2014/main" id="{3451702B-216B-A97A-99CA-C57415A30C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11" name="Image 10">
              <a:hlinkClick r:id="rId11" action="ppaction://hlinksldjump"/>
              <a:extLst>
                <a:ext uri="{FF2B5EF4-FFF2-40B4-BE49-F238E27FC236}">
                  <a16:creationId xmlns:a16="http://schemas.microsoft.com/office/drawing/2014/main" id="{64E10A33-81EB-D4ED-57EF-CC6573A8DBB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13" name="Image 12">
              <a:hlinkClick r:id="rId13" action="ppaction://hlinksldjump"/>
              <a:extLst>
                <a:ext uri="{FF2B5EF4-FFF2-40B4-BE49-F238E27FC236}">
                  <a16:creationId xmlns:a16="http://schemas.microsoft.com/office/drawing/2014/main" id="{C58C616A-F3DB-EBF2-B059-74808DCF6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CB75075-4F98-89CA-1826-AE58EA718E9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Détection automatique d’incendie ponctuelle radio</a:t>
            </a:r>
          </a:p>
        </p:txBody>
      </p:sp>
    </p:spTree>
    <p:extLst>
      <p:ext uri="{BB962C8B-B14F-4D97-AF65-F5344CB8AC3E}">
        <p14:creationId xmlns:p14="http://schemas.microsoft.com/office/powerpoint/2010/main" val="1212982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solutions Chubb France</a:t>
            </a:r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CF9D6094-2908-1CFD-BB73-ABCA0BEC4277}"/>
              </a:ext>
            </a:extLst>
          </p:cNvPr>
          <p:cNvGrpSpPr/>
          <p:nvPr/>
        </p:nvGrpSpPr>
        <p:grpSpPr>
          <a:xfrm>
            <a:off x="179512" y="1155152"/>
            <a:ext cx="8712968" cy="3219086"/>
            <a:chOff x="179512" y="1620045"/>
            <a:chExt cx="8712968" cy="3219086"/>
          </a:xfrm>
        </p:grpSpPr>
        <p:sp>
          <p:nvSpPr>
            <p:cNvPr id="33" name="Rectangle 32"/>
            <p:cNvSpPr/>
            <p:nvPr/>
          </p:nvSpPr>
          <p:spPr>
            <a:xfrm>
              <a:off x="6269811" y="1620045"/>
              <a:ext cx="2622669" cy="2895921"/>
            </a:xfrm>
            <a:prstGeom prst="rect">
              <a:avLst/>
            </a:prstGeom>
            <a:gradFill flip="none" rotWithShape="1">
              <a:gsLst>
                <a:gs pos="0">
                  <a:srgbClr val="003395">
                    <a:alpha val="86000"/>
                  </a:srgbClr>
                </a:gs>
                <a:gs pos="100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3972" tIns="31984" rIns="63972" bIns="31984" rtlCol="0" anchor="ctr"/>
            <a:lstStyle/>
            <a:p>
              <a:pPr algn="ctr" defTabSz="767635"/>
              <a:endParaRPr lang="en-US" sz="1500">
                <a:solidFill>
                  <a:schemeClr val="bg1"/>
                </a:solidFill>
              </a:endParaRPr>
            </a:p>
          </p:txBody>
        </p:sp>
        <p:sp>
          <p:nvSpPr>
            <p:cNvPr id="55" name="Rectangle à coins arrondis 54"/>
            <p:cNvSpPr/>
            <p:nvPr/>
          </p:nvSpPr>
          <p:spPr>
            <a:xfrm>
              <a:off x="6372200" y="1995687"/>
              <a:ext cx="2448272" cy="607484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bg1"/>
                </a:solidFill>
              </a:endParaRPr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1949187" y="4515966"/>
              <a:ext cx="6943292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228600" algn="r">
                <a:buAutoNum type="arabicParenBoth"/>
              </a:pP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liste de nos agences I7, F7, SCT APSAD P3 : cnpp.com .</a:t>
              </a:r>
            </a:p>
            <a:p>
              <a:pPr marL="228600" indent="-228600" algn="r">
                <a:buAutoNum type="arabicParenBoth"/>
              </a:pPr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 Télésurveillance : Autorisation n°AUT-069-2117-11-08-20180368214 par le CNAPS Sud-Est; Article L 612-14 du code de sécurité intérieure: « (….) ne confère aucune prérogative </a:t>
              </a:r>
            </a:p>
            <a:p>
              <a:pPr algn="r"/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de puissance publique à l’entreprise ou aux personnes qui en bénéficient ». La télésurveillance est un service proposé par Chubb Delta Télésurveillance</a:t>
              </a: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6269810" y="3068005"/>
              <a:ext cx="2622669" cy="14773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Services d’installation I7 </a:t>
              </a:r>
              <a:r>
                <a:rPr lang="fr-FR" sz="950" baseline="30000" dirty="0">
                  <a:solidFill>
                    <a:schemeClr val="bg1"/>
                  </a:solidFill>
                </a:rPr>
                <a:t>(1)</a:t>
              </a:r>
              <a:endParaRPr lang="fr-FR" sz="950" dirty="0">
                <a:solidFill>
                  <a:schemeClr val="bg1"/>
                </a:solidFill>
              </a:endParaRPr>
            </a:p>
            <a:p>
              <a:pPr lvl="0" algn="ctr"/>
              <a:endParaRPr lang="fr-FR" sz="40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Services de maintenance F7</a:t>
              </a:r>
              <a:r>
                <a:rPr lang="fr-FR" sz="950" baseline="30000" dirty="0">
                  <a:solidFill>
                    <a:schemeClr val="bg1"/>
                  </a:solidFill>
                </a:rPr>
                <a:t>(1)</a:t>
              </a:r>
              <a:endParaRPr lang="fr-FR" sz="950" dirty="0">
                <a:solidFill>
                  <a:schemeClr val="bg1"/>
                </a:solidFill>
              </a:endParaRPr>
            </a:p>
            <a:p>
              <a:pPr lvl="0" algn="ctr"/>
              <a:endParaRPr lang="fr-FR" sz="40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Systèmes de détection incendie Centralisateurs de mise en sécurité incendie</a:t>
              </a:r>
            </a:p>
            <a:p>
              <a:pPr lvl="0" algn="ctr"/>
              <a:endParaRPr lang="fr-FR" sz="600" dirty="0">
                <a:solidFill>
                  <a:schemeClr val="bg1"/>
                </a:solidFill>
              </a:endParaRP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Télésurveillance</a:t>
              </a:r>
              <a:r>
                <a:rPr lang="fr-FR" sz="950" baseline="30000" dirty="0">
                  <a:solidFill>
                    <a:schemeClr val="bg1"/>
                  </a:solidFill>
                </a:rPr>
                <a:t>(2)</a:t>
              </a:r>
              <a:r>
                <a:rPr lang="fr-FR" sz="950" dirty="0">
                  <a:solidFill>
                    <a:schemeClr val="bg1"/>
                  </a:solidFill>
                </a:rPr>
                <a:t> : </a:t>
              </a:r>
            </a:p>
            <a:p>
              <a:pPr lvl="0" algn="ctr"/>
              <a:r>
                <a:rPr lang="fr-FR" sz="950" dirty="0">
                  <a:solidFill>
                    <a:schemeClr val="bg1"/>
                  </a:solidFill>
                </a:rPr>
                <a:t>Centres certifiés APSAD P3 et ISO 9001 : 2015; infrastructures sécurisées</a:t>
              </a:r>
            </a:p>
            <a:p>
              <a:pPr lvl="0" algn="ctr"/>
              <a:endParaRPr lang="fr-FR" sz="950" dirty="0">
                <a:solidFill>
                  <a:schemeClr val="bg1"/>
                </a:solidFill>
              </a:endParaRPr>
            </a:p>
          </p:txBody>
        </p:sp>
        <p:pic>
          <p:nvPicPr>
            <p:cNvPr id="43" name="Image 4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harpenSoften amount="50000"/>
                      </a14:imgEffect>
                      <a14:imgEffect>
                        <a14:brightnessContrast bright="40000"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973" t="9830" r="34781" b="32503"/>
            <a:stretch/>
          </p:blipFill>
          <p:spPr>
            <a:xfrm>
              <a:off x="7911071" y="2061836"/>
              <a:ext cx="765386" cy="505191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pic>
          <p:nvPicPr>
            <p:cNvPr id="44" name="Image 43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3190" b="14041"/>
            <a:stretch/>
          </p:blipFill>
          <p:spPr>
            <a:xfrm>
              <a:off x="6429535" y="2067834"/>
              <a:ext cx="806762" cy="4991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45" name="Arrondir un rectangle avec un coin du même côté 44"/>
            <p:cNvSpPr/>
            <p:nvPr/>
          </p:nvSpPr>
          <p:spPr>
            <a:xfrm>
              <a:off x="6269811" y="1620048"/>
              <a:ext cx="2622669" cy="278472"/>
            </a:xfrm>
            <a:prstGeom prst="round2SameRect">
              <a:avLst>
                <a:gd name="adj1" fmla="val 32832"/>
                <a:gd name="adj2" fmla="val 0"/>
              </a:avLst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050" b="1" dirty="0">
                  <a:solidFill>
                    <a:schemeClr val="bg1"/>
                  </a:solidFill>
                </a:rPr>
                <a:t>Le service de proximité</a:t>
              </a:r>
            </a:p>
          </p:txBody>
        </p:sp>
        <p:cxnSp>
          <p:nvCxnSpPr>
            <p:cNvPr id="37" name="Connecteur droit 36"/>
            <p:cNvCxnSpPr/>
            <p:nvPr/>
          </p:nvCxnSpPr>
          <p:spPr>
            <a:xfrm>
              <a:off x="7178432" y="3068005"/>
              <a:ext cx="805427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ctangle 38"/>
            <p:cNvSpPr/>
            <p:nvPr/>
          </p:nvSpPr>
          <p:spPr>
            <a:xfrm>
              <a:off x="2178622" y="1635645"/>
              <a:ext cx="1846963" cy="2880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fr-FR" sz="800" dirty="0">
                <a:solidFill>
                  <a:prstClr val="black"/>
                </a:solidFill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167864" y="266968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178622" y="2684398"/>
              <a:ext cx="18469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cap="all" dirty="0">
                  <a:solidFill>
                    <a:srgbClr val="1F497D"/>
                  </a:solidFill>
                </a:rPr>
                <a:t>OPTIMA VISION</a:t>
              </a: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178622" y="1635645"/>
              <a:ext cx="1872207" cy="25391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50" dirty="0">
                  <a:solidFill>
                    <a:srgbClr val="002060"/>
                  </a:solidFill>
                </a:rPr>
                <a:t>Supervision / UAE</a:t>
              </a: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203742" y="3723878"/>
              <a:ext cx="1847087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1F497D"/>
                  </a:solidFill>
                  <a:latin typeface="+mj-lt"/>
                </a:rPr>
                <a:t>Nous intégrons les fonctions graphiques et consignes  qui accompagnent les missions de vos agents de sécurité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2178622" y="2910728"/>
              <a:ext cx="1846963" cy="53091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b="1" dirty="0">
                  <a:solidFill>
                    <a:prstClr val="black"/>
                  </a:solidFill>
                  <a:latin typeface="+mj-lt"/>
                </a:rPr>
                <a:t>Faciliter</a:t>
              </a:r>
            </a:p>
            <a:p>
              <a:pPr lvl="0" algn="ctr"/>
              <a:r>
                <a:rPr lang="fr-FR" sz="950" dirty="0">
                  <a:solidFill>
                    <a:prstClr val="black"/>
                  </a:solidFill>
                  <a:latin typeface="+mj-lt"/>
                </a:rPr>
                <a:t>l’exploitation visuelle de vos informations de sécurité</a:t>
              </a:r>
            </a:p>
          </p:txBody>
        </p:sp>
        <p:grpSp>
          <p:nvGrpSpPr>
            <p:cNvPr id="64" name="Groupe 63"/>
            <p:cNvGrpSpPr/>
            <p:nvPr/>
          </p:nvGrpSpPr>
          <p:grpSpPr>
            <a:xfrm>
              <a:off x="2526039" y="1995686"/>
              <a:ext cx="1152128" cy="603605"/>
              <a:chOff x="395536" y="1995686"/>
              <a:chExt cx="1152128" cy="603605"/>
            </a:xfrm>
          </p:grpSpPr>
          <p:sp>
            <p:nvSpPr>
              <p:cNvPr id="66" name="Rectangle à coins arrondis 65"/>
              <p:cNvSpPr/>
              <p:nvPr/>
            </p:nvSpPr>
            <p:spPr>
              <a:xfrm>
                <a:off x="395536" y="1995686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67" name="Picture 3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1968" y="2026490"/>
                <a:ext cx="999264" cy="541997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49" name="Rectangle 48"/>
            <p:cNvSpPr/>
            <p:nvPr/>
          </p:nvSpPr>
          <p:spPr>
            <a:xfrm>
              <a:off x="190270" y="1635645"/>
              <a:ext cx="1846963" cy="28803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tlCol="0" anchor="t"/>
            <a:lstStyle/>
            <a:p>
              <a:pPr algn="ctr"/>
              <a:endParaRPr lang="fr-FR" sz="800" dirty="0">
                <a:solidFill>
                  <a:prstClr val="black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79512" y="2669680"/>
              <a:ext cx="1872207" cy="2532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Rectangle 51"/>
            <p:cNvSpPr/>
            <p:nvPr/>
          </p:nvSpPr>
          <p:spPr>
            <a:xfrm>
              <a:off x="190270" y="2684398"/>
              <a:ext cx="1846963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cap="all" dirty="0">
                  <a:solidFill>
                    <a:srgbClr val="1F497D"/>
                  </a:solidFill>
                </a:rPr>
                <a:t>OPTIMA Résonance</a:t>
              </a: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190270" y="1635645"/>
              <a:ext cx="1846963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000" dirty="0">
                  <a:solidFill>
                    <a:srgbClr val="002060"/>
                  </a:solidFill>
                </a:rPr>
                <a:t>Système de sécurité incendie</a:t>
              </a: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215390" y="3723878"/>
              <a:ext cx="1847087" cy="82330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dirty="0">
                  <a:solidFill>
                    <a:srgbClr val="1F497D"/>
                  </a:solidFill>
                  <a:latin typeface="+mj-lt"/>
                </a:rPr>
                <a:t>Nous développons des systèmes simples d’utilisation et évolutifs. Nos systèmes de détection reprennent vos informations brouillard d’eau.</a:t>
              </a: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190270" y="2910728"/>
              <a:ext cx="1846963" cy="67710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 algn="ctr"/>
              <a:r>
                <a:rPr lang="fr-FR" sz="950" b="1" dirty="0">
                  <a:latin typeface="+mj-lt"/>
                </a:rPr>
                <a:t>Simplifier </a:t>
              </a:r>
            </a:p>
            <a:p>
              <a:pPr lvl="0" algn="ctr"/>
              <a:r>
                <a:rPr lang="fr-FR" sz="950" dirty="0">
                  <a:latin typeface="+mj-lt"/>
                </a:rPr>
                <a:t>L’exploitation de vos informations de détection incendie et de mise en sécurité</a:t>
              </a:r>
            </a:p>
          </p:txBody>
        </p:sp>
        <p:sp>
          <p:nvSpPr>
            <p:cNvPr id="69" name="Rectangle à coins arrondis 68"/>
            <p:cNvSpPr/>
            <p:nvPr/>
          </p:nvSpPr>
          <p:spPr>
            <a:xfrm>
              <a:off x="537687" y="1995686"/>
              <a:ext cx="1152128" cy="603605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prstClr val="white"/>
                </a:solidFill>
              </a:endParaRPr>
            </a:p>
          </p:txBody>
        </p:sp>
        <p:pic>
          <p:nvPicPr>
            <p:cNvPr id="70" name="Image 69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301" y="2027556"/>
              <a:ext cx="828901" cy="539865"/>
            </a:xfrm>
            <a:prstGeom prst="rect">
              <a:avLst/>
            </a:prstGeom>
          </p:spPr>
        </p:pic>
        <p:sp>
          <p:nvSpPr>
            <p:cNvPr id="75" name="Rectangle 74"/>
            <p:cNvSpPr/>
            <p:nvPr/>
          </p:nvSpPr>
          <p:spPr>
            <a:xfrm>
              <a:off x="6269811" y="2669679"/>
              <a:ext cx="2622669" cy="241200"/>
            </a:xfrm>
            <a:prstGeom prst="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cap="small" dirty="0">
                <a:solidFill>
                  <a:prstClr val="white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444208" y="2669679"/>
              <a:ext cx="2239692" cy="2385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950" b="1" dirty="0">
                  <a:solidFill>
                    <a:prstClr val="white"/>
                  </a:solidFill>
                </a:rPr>
                <a:t>Les          Chubb France</a:t>
              </a:r>
            </a:p>
          </p:txBody>
        </p:sp>
        <p:pic>
          <p:nvPicPr>
            <p:cNvPr id="77" name="Picture 3"/>
            <p:cNvPicPr>
              <a:picLocks noChangeAspect="1" noChangeArrowheads="1"/>
            </p:cNvPicPr>
            <p:nvPr/>
          </p:nvPicPr>
          <p:blipFill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6402" y="2711965"/>
              <a:ext cx="274668" cy="15662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56" name="Image 55">
              <a:extLst>
                <a:ext uri="{FF2B5EF4-FFF2-40B4-BE49-F238E27FC236}">
                  <a16:creationId xmlns:a16="http://schemas.microsoft.com/office/drawing/2014/main" id="{529C8F6F-686B-4563-B17A-0DD64E96B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379053" y="2118032"/>
              <a:ext cx="388003" cy="405755"/>
            </a:xfrm>
            <a:prstGeom prst="rect">
              <a:avLst/>
            </a:prstGeom>
          </p:spPr>
        </p:pic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455727E4-BFD0-4CDE-ADD1-D21F4C89EBA3}"/>
                </a:ext>
              </a:extLst>
            </p:cNvPr>
            <p:cNvGrpSpPr/>
            <p:nvPr/>
          </p:nvGrpSpPr>
          <p:grpSpPr>
            <a:xfrm>
              <a:off x="4156217" y="1635644"/>
              <a:ext cx="1891948" cy="2911536"/>
              <a:chOff x="4156217" y="1635644"/>
              <a:chExt cx="1891948" cy="2911536"/>
            </a:xfrm>
          </p:grpSpPr>
          <p:sp>
            <p:nvSpPr>
              <p:cNvPr id="53" name="Rectangle 52"/>
              <p:cNvSpPr/>
              <p:nvPr/>
            </p:nvSpPr>
            <p:spPr>
              <a:xfrm>
                <a:off x="4175957" y="1635644"/>
                <a:ext cx="1872208" cy="288032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2000" sy="102000" algn="ctr" rotWithShape="0">
                  <a:schemeClr val="bg1">
                    <a:lumMod val="50000"/>
                    <a:alpha val="4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36000" tIns="36000" rtlCol="0" anchor="t"/>
              <a:lstStyle/>
              <a:p>
                <a:pPr algn="ctr"/>
                <a:endParaRPr lang="fr-FR" sz="8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4175957" y="3723878"/>
                <a:ext cx="1872207" cy="82330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50" dirty="0">
                    <a:solidFill>
                      <a:srgbClr val="1F497D"/>
                    </a:solidFill>
                    <a:latin typeface="+mj-lt"/>
                  </a:rPr>
                  <a:t>Nous prenons en compte à distance vos installations de sécurité via un réseau de centres de télésurveillance redondant, 24h/24 7j/7</a:t>
                </a:r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4156217" y="2669680"/>
                <a:ext cx="1891947" cy="241306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cap="small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4166086" y="2669680"/>
                <a:ext cx="1872208" cy="2385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50" b="1" cap="all" dirty="0">
                    <a:solidFill>
                      <a:srgbClr val="1F497D"/>
                    </a:solidFill>
                  </a:rPr>
                  <a:t>Télésurveillance </a:t>
                </a:r>
                <a:r>
                  <a:rPr lang="fr-FR" sz="950" b="1" cap="all" baseline="30000" dirty="0">
                    <a:solidFill>
                      <a:srgbClr val="1F497D"/>
                    </a:solidFill>
                  </a:rPr>
                  <a:t>(2)</a:t>
                </a:r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4175957" y="1635644"/>
                <a:ext cx="1872207" cy="25391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1050" dirty="0">
                    <a:solidFill>
                      <a:srgbClr val="002060"/>
                    </a:solidFill>
                  </a:rPr>
                  <a:t>Assistance</a:t>
                </a:r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4175957" y="2910728"/>
                <a:ext cx="1872207" cy="67710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fr-FR" sz="950" b="1" dirty="0">
                    <a:solidFill>
                      <a:prstClr val="black"/>
                    </a:solidFill>
                    <a:latin typeface="+mj-lt"/>
                  </a:rPr>
                  <a:t>Exercer </a:t>
                </a:r>
              </a:p>
              <a:p>
                <a:pPr algn="ctr"/>
                <a:r>
                  <a:rPr lang="fr-FR" sz="950" dirty="0">
                    <a:solidFill>
                      <a:prstClr val="black"/>
                    </a:solidFill>
                    <a:latin typeface="+mj-lt"/>
                  </a:rPr>
                  <a:t>une surveillance à distance, tracée, permanente </a:t>
                </a:r>
              </a:p>
              <a:p>
                <a:pPr algn="ctr"/>
                <a:r>
                  <a:rPr lang="fr-FR" sz="950" dirty="0">
                    <a:solidFill>
                      <a:prstClr val="black"/>
                    </a:solidFill>
                    <a:latin typeface="+mj-lt"/>
                  </a:rPr>
                  <a:t>et sécurisée</a:t>
                </a:r>
              </a:p>
            </p:txBody>
          </p:sp>
          <p:sp>
            <p:nvSpPr>
              <p:cNvPr id="81" name="Rectangle à coins arrondis 80"/>
              <p:cNvSpPr/>
              <p:nvPr/>
            </p:nvSpPr>
            <p:spPr>
              <a:xfrm>
                <a:off x="4535997" y="1995686"/>
                <a:ext cx="1152128" cy="60360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prstClr val="white"/>
                  </a:solidFill>
                </a:endParaRPr>
              </a:p>
            </p:txBody>
          </p:sp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80A0EF0C-4D03-4BC3-B910-E067321116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723797" y="2046415"/>
                <a:ext cx="807528" cy="510463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/>
            </p:spPr>
          </p:pic>
        </p:grp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A613FB0F-C0CC-18F8-9437-213C900A9A43}"/>
              </a:ext>
            </a:extLst>
          </p:cNvPr>
          <p:cNvGrpSpPr/>
          <p:nvPr/>
        </p:nvGrpSpPr>
        <p:grpSpPr>
          <a:xfrm>
            <a:off x="293281" y="4778604"/>
            <a:ext cx="1617232" cy="258317"/>
            <a:chOff x="293281" y="4778604"/>
            <a:chExt cx="1617232" cy="258317"/>
          </a:xfrm>
        </p:grpSpPr>
        <p:pic>
          <p:nvPicPr>
            <p:cNvPr id="6" name="Image 5">
              <a:hlinkClick r:id="rId11" action="ppaction://hlinksldjump"/>
              <a:extLst>
                <a:ext uri="{FF2B5EF4-FFF2-40B4-BE49-F238E27FC236}">
                  <a16:creationId xmlns:a16="http://schemas.microsoft.com/office/drawing/2014/main" id="{A3E29044-A1F5-BD9E-2B44-E84B7B246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3281" y="4778604"/>
              <a:ext cx="568298" cy="258317"/>
            </a:xfrm>
            <a:prstGeom prst="rect">
              <a:avLst/>
            </a:prstGeom>
          </p:spPr>
        </p:pic>
        <p:pic>
          <p:nvPicPr>
            <p:cNvPr id="7" name="Image 6">
              <a:hlinkClick r:id="rId13" action="ppaction://hlinksldjump"/>
              <a:extLst>
                <a:ext uri="{FF2B5EF4-FFF2-40B4-BE49-F238E27FC236}">
                  <a16:creationId xmlns:a16="http://schemas.microsoft.com/office/drawing/2014/main" id="{2EB78AFB-BFE9-640D-555F-0B0997130DE9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403783" y="4778604"/>
              <a:ext cx="506730" cy="258317"/>
            </a:xfrm>
            <a:prstGeom prst="rect">
              <a:avLst/>
            </a:prstGeom>
          </p:spPr>
        </p:pic>
        <p:pic>
          <p:nvPicPr>
            <p:cNvPr id="8" name="Image 7">
              <a:hlinkClick r:id="rId15" action="ppaction://hlinksldjump"/>
              <a:extLst>
                <a:ext uri="{FF2B5EF4-FFF2-40B4-BE49-F238E27FC236}">
                  <a16:creationId xmlns:a16="http://schemas.microsoft.com/office/drawing/2014/main" id="{FC5DFEBD-69D0-F013-E598-93EFB3C29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822290" y="4778604"/>
              <a:ext cx="584693" cy="258317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63214BE4-D8FF-0929-EB04-06F8950CDE4B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Système de sécurité incendie, supervision et assistance</a:t>
            </a:r>
          </a:p>
        </p:txBody>
      </p:sp>
    </p:spTree>
    <p:extLst>
      <p:ext uri="{BB962C8B-B14F-4D97-AF65-F5344CB8AC3E}">
        <p14:creationId xmlns:p14="http://schemas.microsoft.com/office/powerpoint/2010/main" val="1039116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ubb-Dec22">
  <a:themeElements>
    <a:clrScheme name="Chubb-test-dec22">
      <a:dk1>
        <a:srgbClr val="000000"/>
      </a:dk1>
      <a:lt1>
        <a:srgbClr val="FFFFFF"/>
      </a:lt1>
      <a:dk2>
        <a:srgbClr val="0067B1"/>
      </a:dk2>
      <a:lt2>
        <a:srgbClr val="FFFFFF"/>
      </a:lt2>
      <a:accent1>
        <a:srgbClr val="0067B1"/>
      </a:accent1>
      <a:accent2>
        <a:srgbClr val="97CDE1"/>
      </a:accent2>
      <a:accent3>
        <a:srgbClr val="C3C3C7"/>
      </a:accent3>
      <a:accent4>
        <a:srgbClr val="868686"/>
      </a:accent4>
      <a:accent5>
        <a:srgbClr val="F92745"/>
      </a:accent5>
      <a:accent6>
        <a:srgbClr val="1DB390"/>
      </a:accent6>
      <a:hlink>
        <a:srgbClr val="FF9900"/>
      </a:hlink>
      <a:folHlink>
        <a:srgbClr val="F9274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100" dirty="0" err="1" smtClean="0"/>
        </a:defPPr>
      </a:lstStyle>
    </a:txDef>
  </a:objectDefaults>
  <a:extraClrSchemeLst/>
  <a:custClrLst>
    <a:custClr name="Chubb blue">
      <a:srgbClr val="0067B1"/>
    </a:custClr>
    <a:custClr name="Innovation blue">
      <a:srgbClr val="00A0E4"/>
    </a:custClr>
    <a:custClr name="Fire red">
      <a:srgbClr val="F92745"/>
    </a:custClr>
    <a:custClr name="ESG green">
      <a:srgbClr val="1DB390"/>
    </a:custClr>
    <a:custClr name="Security grey">
      <a:srgbClr val="868686"/>
    </a:custClr>
    <a:custClr name="People orange">
      <a:srgbClr val="FF9900"/>
    </a:custClr>
    <a:custClr name="Vision+ green">
      <a:srgbClr val="58B031"/>
    </a:custClr>
    <a:custClr name="Soft blue">
      <a:srgbClr val="97CDE1"/>
    </a:custClr>
    <a:custClr name="Yellow">
      <a:srgbClr val="F6CB46"/>
    </a:custClr>
    <a:custClr name="Soft grey">
      <a:srgbClr val="C3C3C7"/>
    </a:custClr>
    <a:custClr name="Seafoam">
      <a:srgbClr val="6BCC94"/>
    </a:custClr>
    <a:custClr name="Nude">
      <a:srgbClr val="E5CFBF"/>
    </a:custClr>
  </a:custClrLst>
  <a:extLst>
    <a:ext uri="{05A4C25C-085E-4340-85A3-A5531E510DB2}">
      <thm15:themeFamily xmlns:thm15="http://schemas.microsoft.com/office/thememl/2012/main" name="Romola-v1" id="{6F026CD1-82BA-4210-AA95-7C51B50889F2}" vid="{F145A1CA-3500-4D7F-B498-3DD93CC30C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1969</TotalTime>
  <Words>4559</Words>
  <Application>Microsoft Office PowerPoint</Application>
  <PresentationFormat>Affichage à l'écran (16:9)</PresentationFormat>
  <Paragraphs>1222</Paragraphs>
  <Slides>35</Slides>
  <Notes>6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35</vt:i4>
      </vt:variant>
    </vt:vector>
  </HeadingPairs>
  <TitlesOfParts>
    <vt:vector size="43" baseType="lpstr">
      <vt:lpstr>Arial</vt:lpstr>
      <vt:lpstr>Calibri</vt:lpstr>
      <vt:lpstr>Cooper Black</vt:lpstr>
      <vt:lpstr>HelveticaNeueLT Pro 57 Cn</vt:lpstr>
      <vt:lpstr>Monotype Corsiva</vt:lpstr>
      <vt:lpstr>Wingdings</vt:lpstr>
      <vt:lpstr>Wingdings 2</vt:lpstr>
      <vt:lpstr>Chubb-Dec22</vt:lpstr>
      <vt:lpstr>LES SOLUTIONS CHUBB FRANCE</vt:lpstr>
      <vt:lpstr>Chubb France</vt:lpstr>
      <vt:lpstr>Datacenters, les enjeux, 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Les solutions Chubb France</vt:lpstr>
      <vt:lpstr>Nous sommes Chubb Fire &amp; Security</vt:lpstr>
      <vt:lpstr>Powered by API GROUP</vt:lpstr>
      <vt:lpstr>Powered by API GROUP </vt:lpstr>
      <vt:lpstr>Nos valeurs</vt:lpstr>
      <vt:lpstr>Chubb Fire &amp; Security Group</vt:lpstr>
      <vt:lpstr>Chubb Fire &amp; Security Group</vt:lpstr>
      <vt:lpstr>Chubb Fire &amp; Security Group</vt:lpstr>
      <vt:lpstr>Chubb France</vt:lpstr>
      <vt:lpstr>Chubb France</vt:lpstr>
      <vt:lpstr>Chubb France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Caron, Pierre Nicolas</dc:creator>
  <cp:lastModifiedBy>Caron, Pierre Nicolas</cp:lastModifiedBy>
  <cp:revision>30</cp:revision>
  <cp:lastPrinted>2018-08-06T16:14:59Z</cp:lastPrinted>
  <dcterms:created xsi:type="dcterms:W3CDTF">2017-01-18T15:57:05Z</dcterms:created>
  <dcterms:modified xsi:type="dcterms:W3CDTF">2023-02-20T10:24:10Z</dcterms:modified>
</cp:coreProperties>
</file>